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4" r:id="rId5"/>
    <p:sldId id="262" r:id="rId6"/>
    <p:sldId id="263" r:id="rId7"/>
    <p:sldId id="265" r:id="rId8"/>
    <p:sldId id="266" r:id="rId9"/>
    <p:sldId id="259" r:id="rId10"/>
    <p:sldId id="267" r:id="rId11"/>
    <p:sldId id="269" r:id="rId12"/>
    <p:sldId id="268" r:id="rId13"/>
    <p:sldId id="260" r:id="rId14"/>
    <p:sldId id="270" r:id="rId15"/>
    <p:sldId id="25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7" r:id="rId29"/>
    <p:sldId id="284" r:id="rId30"/>
    <p:sldId id="285" r:id="rId31"/>
    <p:sldId id="286" r:id="rId32"/>
    <p:sldId id="288" r:id="rId33"/>
    <p:sldId id="289" r:id="rId34"/>
    <p:sldId id="291" r:id="rId35"/>
    <p:sldId id="290" r:id="rId36"/>
    <p:sldId id="293" r:id="rId37"/>
    <p:sldId id="294" r:id="rId38"/>
    <p:sldId id="292" r:id="rId39"/>
    <p:sldId id="295" r:id="rId40"/>
    <p:sldId id="296" r:id="rId41"/>
    <p:sldId id="298" r:id="rId42"/>
    <p:sldId id="297" r:id="rId43"/>
    <p:sldId id="299" r:id="rId44"/>
    <p:sldId id="300" r:id="rId45"/>
    <p:sldId id="301" r:id="rId46"/>
    <p:sldId id="303" r:id="rId47"/>
    <p:sldId id="305" r:id="rId48"/>
    <p:sldId id="306" r:id="rId49"/>
    <p:sldId id="304" r:id="rId50"/>
    <p:sldId id="307" r:id="rId51"/>
    <p:sldId id="308" r:id="rId52"/>
    <p:sldId id="309" r:id="rId53"/>
    <p:sldId id="311" r:id="rId54"/>
    <p:sldId id="310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20" r:id="rId63"/>
    <p:sldId id="321" r:id="rId64"/>
    <p:sldId id="319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1" r:id="rId84"/>
    <p:sldId id="342" r:id="rId85"/>
    <p:sldId id="343" r:id="rId86"/>
    <p:sldId id="345" r:id="rId87"/>
    <p:sldId id="347" r:id="rId88"/>
    <p:sldId id="349" r:id="rId89"/>
    <p:sldId id="340" r:id="rId90"/>
    <p:sldId id="344" r:id="rId91"/>
    <p:sldId id="346" r:id="rId92"/>
    <p:sldId id="348" r:id="rId93"/>
    <p:sldId id="353" r:id="rId94"/>
    <p:sldId id="350" r:id="rId95"/>
    <p:sldId id="351" r:id="rId96"/>
    <p:sldId id="352" r:id="rId97"/>
    <p:sldId id="355" r:id="rId98"/>
    <p:sldId id="354" r:id="rId99"/>
    <p:sldId id="356" r:id="rId100"/>
    <p:sldId id="357" r:id="rId101"/>
    <p:sldId id="358" r:id="rId102"/>
    <p:sldId id="359" r:id="rId10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1B"/>
    <a:srgbClr val="0E3E16"/>
    <a:srgbClr val="15B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9" d="100"/>
          <a:sy n="49" d="100"/>
        </p:scale>
        <p:origin x="-1032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363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212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93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668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22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67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0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980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8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9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56C74-F0E3-476C-B607-275F496A1D56}" type="datetimeFigureOut">
              <a:rPr lang="en-US" smtClean="0"/>
              <a:t>5/7/2015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ACB37-2E99-4CF1-8A03-07B8F10FED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8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11.w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11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1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9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0.jpeg"/><Relationship Id="rId4" Type="http://schemas.openxmlformats.org/officeDocument/2006/relationships/image" Target="../media/image59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fKBhvDjuy0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12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3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4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85.wmf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20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gi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oleObject" Target="../embeddings/oleObject23.bin"/><Relationship Id="rId7" Type="http://schemas.openxmlformats.org/officeDocument/2006/relationships/image" Target="../media/image10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0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04.wmf"/><Relationship Id="rId9" Type="http://schemas.openxmlformats.org/officeDocument/2006/relationships/image" Target="../media/image106.wmf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Welcome!</a:t>
            </a:r>
            <a:br>
              <a:rPr lang="en-US" dirty="0" smtClean="0"/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Math 055 –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CE Intermediate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Algebra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Ms.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Starbuck</a:t>
            </a:r>
            <a:b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4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</a:rPr>
              <a:t>Find your ASSIGNED seat</a:t>
            </a:r>
            <a:endParaRPr lang="en-US" sz="4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DL740V0G\MC900434917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852" y="2591086"/>
            <a:ext cx="2285714" cy="228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4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Tuesday September 2 - All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Due: WSHT Solving Chapter 2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Books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r>
              <a:rPr lang="en-US" sz="3200" b="1" dirty="0" smtClean="0"/>
              <a:t>Binder Check TODAY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 dirty="0" smtClean="0"/>
              <a:t>Your course binder should have dividers for :</a:t>
            </a:r>
          </a:p>
          <a:p>
            <a:pPr lvl="2"/>
            <a:r>
              <a:rPr lang="en-US" sz="2000" b="1" dirty="0" smtClean="0"/>
              <a:t>CLASSWORK, HOMEWORK, NOTES, TESTS-QUIZ-ASSESSMENT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Page 1 – Course Syllabus</a:t>
            </a:r>
          </a:p>
          <a:p>
            <a:pPr marL="685800" lvl="2" indent="-342900">
              <a:buFont typeface="Wingdings" pitchFamily="2" charset="2"/>
              <a:buChar char="§"/>
            </a:pPr>
            <a:r>
              <a:rPr lang="en-US" sz="2000" b="1" dirty="0" smtClean="0"/>
              <a:t>All Classwork and Objectives to date in CW Section</a:t>
            </a:r>
          </a:p>
        </p:txBody>
      </p:sp>
      <p:pic>
        <p:nvPicPr>
          <p:cNvPr id="6146" name="Picture 2" descr="C:\Users\dstarbu\AppData\Local\Microsoft\Windows\Temporary Internet Files\Content.IE5\CMI2UCKP\MC9003407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73591"/>
            <a:ext cx="2895600" cy="193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37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Chapter 7 Test </a:t>
            </a:r>
            <a:r>
              <a:rPr lang="en-US" dirty="0" smtClean="0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– People per table</a:t>
            </a:r>
          </a:p>
          <a:p>
            <a:endParaRPr lang="en-US" dirty="0"/>
          </a:p>
        </p:txBody>
      </p:sp>
      <p:pic>
        <p:nvPicPr>
          <p:cNvPr id="17410" name="Picture 2" descr="C:\Users\dstarbu\AppData\Local\Microsoft\Windows\Temporary Internet Files\Content.IE5\0YUTN8BJ\test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54" y="2667000"/>
            <a:ext cx="33718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69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Final Review</a:t>
            </a:r>
          </a:p>
          <a:p>
            <a:r>
              <a:rPr lang="en-US" dirty="0" smtClean="0"/>
              <a:t>Final Exam – Monday May 18, Per. 1</a:t>
            </a:r>
          </a:p>
          <a:p>
            <a:r>
              <a:rPr lang="en-US" dirty="0" smtClean="0"/>
              <a:t>Quadratic Functions</a:t>
            </a:r>
          </a:p>
          <a:p>
            <a:r>
              <a:rPr lang="en-US" dirty="0" smtClean="0"/>
              <a:t>Complete the table for the function: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883952"/>
              </p:ext>
            </p:extLst>
          </p:nvPr>
        </p:nvGraphicFramePr>
        <p:xfrm>
          <a:off x="381000" y="4724400"/>
          <a:ext cx="7848603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067"/>
                <a:gridCol w="872067"/>
                <a:gridCol w="872067"/>
                <a:gridCol w="872067"/>
                <a:gridCol w="872067"/>
                <a:gridCol w="872067"/>
                <a:gridCol w="872067"/>
                <a:gridCol w="872067"/>
                <a:gridCol w="872067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x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-10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-8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-4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0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1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2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5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7</a:t>
                      </a:r>
                      <a:endParaRPr lang="en-US" sz="3600" dirty="0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y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703939"/>
              </p:ext>
            </p:extLst>
          </p:nvPr>
        </p:nvGraphicFramePr>
        <p:xfrm>
          <a:off x="1219200" y="3657600"/>
          <a:ext cx="6167967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3" imgW="1193760" imgH="228600" progId="Equation.DSMT4">
                  <p:embed/>
                </p:oleObj>
              </mc:Choice>
              <mc:Fallback>
                <p:oleObj name="Equation" r:id="rId3" imgW="1193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3657600"/>
                        <a:ext cx="6167967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084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Quadratics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Graphing</a:t>
            </a:r>
          </a:p>
          <a:p>
            <a:r>
              <a:rPr lang="en-US" dirty="0" smtClean="0"/>
              <a:t>Factoring</a:t>
            </a:r>
          </a:p>
          <a:p>
            <a:r>
              <a:rPr lang="en-US" dirty="0" smtClean="0"/>
              <a:t>Completing the Square (Vertex Form)</a:t>
            </a:r>
          </a:p>
          <a:p>
            <a:r>
              <a:rPr lang="en-US" dirty="0" smtClean="0"/>
              <a:t>Quadratic Formula</a:t>
            </a:r>
          </a:p>
          <a:p>
            <a:r>
              <a:rPr lang="en-US" dirty="0" smtClean="0"/>
              <a:t>Factor the function:</a:t>
            </a:r>
          </a:p>
          <a:p>
            <a:r>
              <a:rPr lang="en-US" dirty="0" smtClean="0"/>
              <a:t>Find the VERTEX of the function using the MIDPOINT formula and </a:t>
            </a:r>
            <a:r>
              <a:rPr lang="en-US" smtClean="0"/>
              <a:t>COMPLETING the SQUARE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664476"/>
              </p:ext>
            </p:extLst>
          </p:nvPr>
        </p:nvGraphicFramePr>
        <p:xfrm>
          <a:off x="4419600" y="3810000"/>
          <a:ext cx="3780367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Equation" r:id="rId3" imgW="1193760" imgH="228600" progId="Equation.DSMT4">
                  <p:embed/>
                </p:oleObj>
              </mc:Choice>
              <mc:Fallback>
                <p:oleObj name="Equation" r:id="rId3" imgW="1193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19600" y="3810000"/>
                        <a:ext cx="3780367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4087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86800" cy="5029200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HW DUE: HW Sheet #1</a:t>
            </a:r>
          </a:p>
          <a:p>
            <a:r>
              <a:rPr lang="en-US" dirty="0" smtClean="0"/>
              <a:t>Common Core State Standards</a:t>
            </a: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/>
              <a:t>Students will create tables, graphs and solve Absolute Value equations. (F-IF)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CW, HW – WSHT 2.6 – Due FRIDAY</a:t>
            </a: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G8ERFW2T\MP90038771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762000"/>
            <a:ext cx="288420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7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Complete the table for the function: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f(x) = |x-5|+2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Graph the function on graph paper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Find ‘x’ when f(x) = 8 using your graph and solving</a:t>
            </a:r>
          </a:p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848693"/>
              </p:ext>
            </p:extLst>
          </p:nvPr>
        </p:nvGraphicFramePr>
        <p:xfrm>
          <a:off x="1447800" y="2971800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dstarbu\AppData\Local\Microsoft\Windows\Temporary Internet Files\Content.IE5\DL740V0G\MC90028121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175" y="533400"/>
            <a:ext cx="2172832" cy="218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22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 Due: WSHT Solving Chapter 2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Quiz #1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f(x) = |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x – 5|+2 – Table and Graph and Solve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f(x) = |x-5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|+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OMC3L225\MC90005611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86200"/>
            <a:ext cx="3250800" cy="217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39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tarbu\AppData\Local\Microsoft\Windows\Temporary Internet Files\Content.IE5\G8ERFW2T\MP90044223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052646"/>
            <a:ext cx="1371615" cy="180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923" y="0"/>
            <a:ext cx="8229600" cy="1143000"/>
          </a:xfrm>
        </p:spPr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3340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f(x) = |x – 5|+2 – Table and Graph and Solve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: 2.6, Scatterplots and Prediction Equations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Q. #1 – Find the age of a person needing 2000 calories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Objective:</a:t>
            </a:r>
          </a:p>
          <a:p>
            <a:pPr marL="0" indent="0">
              <a:buNone/>
            </a:pPr>
            <a:r>
              <a:rPr lang="en-US" b="1" dirty="0"/>
              <a:t>Students will create tables, graphs and solve Absolute Value equations. (F-IF)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Absolute Value Functions – Graphing and Solving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QUIZ WSHT 8.5 – Due Wednesday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02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2.6!</a:t>
            </a:r>
            <a:endParaRPr lang="en-US" dirty="0"/>
          </a:p>
        </p:txBody>
      </p:sp>
      <p:pic>
        <p:nvPicPr>
          <p:cNvPr id="2050" name="Picture 2" descr="C:\Users\dstarbu\AppData\Local\Microsoft\Windows\Temporary Internet Files\Content.IE5\G8ERFW2T\MP90044217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0"/>
            <a:ext cx="42291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Solve each inequality showing all work and checking your answer. Graph each solution on a number line:</a:t>
            </a:r>
          </a:p>
          <a:p>
            <a:pPr marL="514350" indent="-514350">
              <a:buAutoNum type="arabicPeriod"/>
            </a:pPr>
            <a:r>
              <a:rPr lang="en-US" dirty="0" smtClean="0"/>
              <a:t>-.25x &lt; 2.25</a:t>
            </a:r>
          </a:p>
          <a:p>
            <a:pPr marL="514350" indent="-514350">
              <a:buAutoNum type="arabicPeriod"/>
            </a:pPr>
            <a:r>
              <a:rPr lang="en-US" dirty="0" smtClean="0"/>
              <a:t>2/3x – 8 </a:t>
            </a:r>
            <a:r>
              <a:rPr lang="en-US" u="sng" dirty="0" smtClean="0"/>
              <a:t>&gt;</a:t>
            </a:r>
            <a:r>
              <a:rPr lang="en-US" dirty="0" smtClean="0"/>
              <a:t> 16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8(2x – 6) &gt; 7x – 3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22 – x </a:t>
            </a:r>
            <a:r>
              <a:rPr lang="en-US" u="sng" dirty="0" smtClean="0"/>
              <a:t>&lt;</a:t>
            </a:r>
            <a:r>
              <a:rPr lang="en-US" dirty="0" smtClean="0"/>
              <a:t> 4x – 13 + 2x </a:t>
            </a: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2.6, Scatterplots and Prediction Equations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QUIZ </a:t>
            </a:r>
            <a:r>
              <a:rPr lang="en-US" b="1" dirty="0">
                <a:solidFill>
                  <a:srgbClr val="C00000"/>
                </a:solidFill>
              </a:rPr>
              <a:t>WSHT 8.5 – Due Wednesday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84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Sections 2.4, 2.5</a:t>
            </a:r>
          </a:p>
          <a:p>
            <a:r>
              <a:rPr lang="en-US" dirty="0" smtClean="0"/>
              <a:t>Solving Inequalities</a:t>
            </a:r>
          </a:p>
          <a:p>
            <a:r>
              <a:rPr lang="en-US" dirty="0" smtClean="0"/>
              <a:t>Graphing Inequalities</a:t>
            </a:r>
          </a:p>
          <a:p>
            <a:r>
              <a:rPr lang="en-US" dirty="0" smtClean="0"/>
              <a:t>Interval Notation</a:t>
            </a:r>
          </a:p>
          <a:p>
            <a:pPr marL="0" indent="0">
              <a:buNone/>
            </a:pPr>
            <a:r>
              <a:rPr lang="en-US" dirty="0" smtClean="0"/>
              <a:t>Copy the Class Objective:</a:t>
            </a:r>
          </a:p>
          <a:p>
            <a:pPr marL="0" indent="0">
              <a:buNone/>
            </a:pPr>
            <a:r>
              <a:rPr lang="en-US" b="1" i="1" dirty="0" smtClean="0"/>
              <a:t>Students will SOLVE inequalities and compound inequalities, GRAPH their solutions on the number line and write the solutions using SET and INTERVAL notation. 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HW: 2.4 - Pg. 85/#2-56 EVENS 0nly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         2.5- Pg. 94/#2-50 EVENS Only</a:t>
            </a:r>
            <a:endParaRPr lang="en-US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DL740V0G\MP90034148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04900"/>
            <a:ext cx="190246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36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tarbu\AppData\Local\Microsoft\Windows\Temporary Internet Files\Content.IE5\OMC3L225\MP90031432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97734" y="379266"/>
            <a:ext cx="2146882" cy="260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763000" cy="5486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i="1" dirty="0" smtClean="0">
                <a:solidFill>
                  <a:srgbClr val="C00000"/>
                </a:solidFill>
              </a:rPr>
              <a:t>HW DUE: </a:t>
            </a:r>
            <a:r>
              <a:rPr lang="en-US" sz="2800" b="1" i="1" dirty="0">
                <a:solidFill>
                  <a:srgbClr val="C00000"/>
                </a:solidFill>
              </a:rPr>
              <a:t>2.4 - Pg. 85/#2-56 EVENS 0nly</a:t>
            </a:r>
          </a:p>
          <a:p>
            <a:pPr marL="0" indent="0">
              <a:buNone/>
            </a:pPr>
            <a:r>
              <a:rPr lang="en-US" sz="2800" b="1" i="1" dirty="0">
                <a:solidFill>
                  <a:srgbClr val="C00000"/>
                </a:solidFill>
              </a:rPr>
              <a:t>         2.5- Pg. 94/#2-50 EVENS </a:t>
            </a:r>
            <a:r>
              <a:rPr lang="en-US" sz="2800" b="1" i="1" dirty="0" smtClean="0">
                <a:solidFill>
                  <a:srgbClr val="C00000"/>
                </a:solidFill>
              </a:rPr>
              <a:t>Only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Copy the Class Objective: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write and solve equations in POINT/SLOPE and SLOPE/INTERCEPT forms and use the equations to solve problems (A-SSE)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CW: Finish Partner Task – ‘Penny’s Quarters’</a:t>
            </a:r>
          </a:p>
          <a:p>
            <a:pPr lvl="1"/>
            <a:r>
              <a:rPr lang="en-US" dirty="0" smtClean="0"/>
              <a:t>Each INDIVIDUAL completes the task in the CW section of the binder, each group turns in ONE paper, due at the end of class.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6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u="sng" dirty="0" smtClean="0">
                <a:solidFill>
                  <a:srgbClr val="C00000"/>
                </a:solidFill>
              </a:rPr>
              <a:t>HW Due </a:t>
            </a:r>
            <a:r>
              <a:rPr lang="en-US" b="1" i="1" dirty="0" smtClean="0">
                <a:solidFill>
                  <a:srgbClr val="C00000"/>
                </a:solidFill>
              </a:rPr>
              <a:t>: </a:t>
            </a:r>
            <a:r>
              <a:rPr lang="en-US" b="1" i="1" dirty="0" err="1" smtClean="0">
                <a:solidFill>
                  <a:srgbClr val="C00000"/>
                </a:solidFill>
              </a:rPr>
              <a:t>Chp</a:t>
            </a:r>
            <a:r>
              <a:rPr lang="en-US" b="1" i="1" dirty="0" smtClean="0">
                <a:solidFill>
                  <a:srgbClr val="C00000"/>
                </a:solidFill>
              </a:rPr>
              <a:t>. 2.4 </a:t>
            </a:r>
            <a:r>
              <a:rPr lang="en-US" b="1" i="1" dirty="0">
                <a:solidFill>
                  <a:srgbClr val="C00000"/>
                </a:solidFill>
              </a:rPr>
              <a:t>- Pg. 85/#2-56 EVENS </a:t>
            </a:r>
            <a:r>
              <a:rPr lang="en-US" b="1" i="1" dirty="0" smtClean="0">
                <a:solidFill>
                  <a:srgbClr val="C00000"/>
                </a:solidFill>
              </a:rPr>
              <a:t>0nly;  </a:t>
            </a:r>
            <a:r>
              <a:rPr lang="en-US" b="1" i="1" dirty="0" err="1" smtClean="0">
                <a:solidFill>
                  <a:srgbClr val="C00000"/>
                </a:solidFill>
              </a:rPr>
              <a:t>Chp</a:t>
            </a:r>
            <a:r>
              <a:rPr lang="en-US" b="1" i="1" dirty="0" smtClean="0">
                <a:solidFill>
                  <a:srgbClr val="C00000"/>
                </a:solidFill>
              </a:rPr>
              <a:t>. 2.5- </a:t>
            </a:r>
            <a:r>
              <a:rPr lang="en-US" b="1" i="1" dirty="0">
                <a:solidFill>
                  <a:srgbClr val="C00000"/>
                </a:solidFill>
              </a:rPr>
              <a:t>Pg. 94/#2-50 EVENS </a:t>
            </a:r>
            <a:r>
              <a:rPr lang="en-US" b="1" i="1" dirty="0" smtClean="0">
                <a:solidFill>
                  <a:srgbClr val="C00000"/>
                </a:solidFill>
              </a:rPr>
              <a:t>Only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Set Notation, Interval Notation</a:t>
            </a:r>
          </a:p>
          <a:p>
            <a:pPr marL="0" indent="0">
              <a:buNone/>
            </a:pPr>
            <a:r>
              <a:rPr lang="en-US" sz="5400" b="1" i="1" dirty="0" smtClean="0">
                <a:solidFill>
                  <a:schemeClr val="bg2">
                    <a:lumMod val="25000"/>
                  </a:schemeClr>
                </a:solidFill>
              </a:rPr>
              <a:t>		{ }, [ ], ( )</a:t>
            </a:r>
            <a:endParaRPr lang="en-US" sz="5400" b="1" i="1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CW: Complete Pg. 87/ #81-90 with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Your group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HW: Pg. 88/ #99-111; 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Pg. 100/ #2-68 Evens   Due Wednesday</a:t>
            </a:r>
          </a:p>
          <a:p>
            <a:pPr marL="0" indent="0">
              <a:buNone/>
            </a:pPr>
            <a:endParaRPr lang="en-US" b="1" i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pic>
        <p:nvPicPr>
          <p:cNvPr id="2050" name="Picture 2" descr="C:\Users\dstarbu\AppData\Local\Microsoft\Windows\Temporary Internet Files\Content.IE5\DL740V0G\MP90017898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340510"/>
            <a:ext cx="22098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64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55626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b="1" i="1" dirty="0">
                <a:solidFill>
                  <a:srgbClr val="002060"/>
                </a:solidFill>
              </a:rPr>
              <a:t>CW: Complete Pg. 87/ #81-90 </a:t>
            </a:r>
            <a:r>
              <a:rPr lang="en-US" b="1" i="1" dirty="0" smtClean="0">
                <a:solidFill>
                  <a:srgbClr val="002060"/>
                </a:solidFill>
              </a:rPr>
              <a:t>with your </a:t>
            </a:r>
            <a:r>
              <a:rPr lang="en-US" b="1" i="1" dirty="0">
                <a:solidFill>
                  <a:srgbClr val="002060"/>
                </a:solidFill>
              </a:rPr>
              <a:t>group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Absolute Value Equations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Solving 2 CASES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|x| is </a:t>
            </a:r>
            <a:r>
              <a:rPr lang="en-US" b="1" u="sng" dirty="0" smtClean="0">
                <a:solidFill>
                  <a:schemeClr val="tx2">
                    <a:lumMod val="50000"/>
                  </a:schemeClr>
                </a:solidFill>
              </a:rPr>
              <a:t>ALWAYS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Positive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Ex: Solve…… </a:t>
            </a:r>
            <a:r>
              <a:rPr lang="en-US" sz="3200" b="1" dirty="0" smtClean="0"/>
              <a:t>|x – 8| + 15 = 3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False Solutions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4726565"/>
            <a:ext cx="65040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b="1" i="1" dirty="0" smtClean="0">
              <a:solidFill>
                <a:srgbClr val="C00000"/>
              </a:solidFill>
            </a:endParaRPr>
          </a:p>
          <a:p>
            <a:r>
              <a:rPr lang="en-US" sz="3200" b="1" i="1" dirty="0" smtClean="0">
                <a:solidFill>
                  <a:srgbClr val="C00000"/>
                </a:solidFill>
              </a:rPr>
              <a:t>HW</a:t>
            </a:r>
            <a:r>
              <a:rPr lang="en-US" sz="3200" b="1" i="1" dirty="0">
                <a:solidFill>
                  <a:srgbClr val="C00000"/>
                </a:solidFill>
              </a:rPr>
              <a:t>: Pg. 88/ #99-111; </a:t>
            </a:r>
          </a:p>
          <a:p>
            <a:r>
              <a:rPr lang="en-US" sz="3200" b="1" i="1" dirty="0" smtClean="0">
                <a:solidFill>
                  <a:srgbClr val="C00000"/>
                </a:solidFill>
              </a:rPr>
              <a:t>Pg. 100</a:t>
            </a:r>
            <a:r>
              <a:rPr lang="en-US" sz="3200" b="1" i="1" dirty="0">
                <a:solidFill>
                  <a:srgbClr val="C00000"/>
                </a:solidFill>
              </a:rPr>
              <a:t>/ #2-68 Evens   Due Wednesday</a:t>
            </a:r>
          </a:p>
        </p:txBody>
      </p:sp>
      <p:pic>
        <p:nvPicPr>
          <p:cNvPr id="2050" name="Picture 2" descr="C:\Users\dstarbu\AppData\Local\Microsoft\Windows\Temporary Internet Files\Content.IE5\DL740V0G\MM90004373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776" y="1905000"/>
            <a:ext cx="2999537" cy="385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33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Syllabus</a:t>
            </a:r>
          </a:p>
          <a:p>
            <a:r>
              <a:rPr lang="en-US" dirty="0" smtClean="0"/>
              <a:t>Student Handbook</a:t>
            </a:r>
          </a:p>
          <a:p>
            <a:r>
              <a:rPr lang="en-US" dirty="0" smtClean="0"/>
              <a:t>CCD Requirements</a:t>
            </a:r>
          </a:p>
          <a:p>
            <a:r>
              <a:rPr lang="en-US" dirty="0" smtClean="0"/>
              <a:t>College Level Expectations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dstarbu\AppData\Local\Microsoft\Windows\Temporary Internet Files\Content.IE5\G8ERFW2T\MP9004484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295400"/>
            <a:ext cx="2561868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64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983163"/>
          </a:xfrm>
        </p:spPr>
        <p:txBody>
          <a:bodyPr>
            <a:normAutofit fontScale="92500" lnSpcReduction="20000"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HW DUE: </a:t>
            </a:r>
            <a:r>
              <a:rPr lang="en-US" b="1" i="1" dirty="0">
                <a:solidFill>
                  <a:srgbClr val="C00000"/>
                </a:solidFill>
              </a:rPr>
              <a:t>Pg. 88/ #99-111; </a:t>
            </a:r>
            <a:r>
              <a:rPr lang="en-US" b="1" i="1" dirty="0" smtClean="0">
                <a:solidFill>
                  <a:srgbClr val="C00000"/>
                </a:solidFill>
              </a:rPr>
              <a:t>Pg. 100</a:t>
            </a:r>
            <a:r>
              <a:rPr lang="en-US" b="1" i="1" dirty="0">
                <a:solidFill>
                  <a:srgbClr val="C00000"/>
                </a:solidFill>
              </a:rPr>
              <a:t>/ #2-68 Evens </a:t>
            </a:r>
            <a:endParaRPr lang="en-US" b="1" i="1" dirty="0" smtClean="0">
              <a:solidFill>
                <a:srgbClr val="C00000"/>
              </a:solidFill>
            </a:endParaRPr>
          </a:p>
          <a:p>
            <a:r>
              <a:rPr lang="en-US" b="1" i="1" dirty="0" smtClean="0">
                <a:solidFill>
                  <a:srgbClr val="002060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latin typeface="Aharoni" pitchFamily="2" charset="-79"/>
                <a:cs typeface="Aharoni" pitchFamily="2" charset="-79"/>
              </a:rPr>
              <a:t>Students will analyze and evaluate statistical graphs and calculate values from the graphs.</a:t>
            </a:r>
            <a:endParaRPr lang="en-US" b="1" i="1" dirty="0">
              <a:latin typeface="Aharoni" pitchFamily="2" charset="-79"/>
              <a:cs typeface="Aharoni" pitchFamily="2" charset="-79"/>
            </a:endParaRPr>
          </a:p>
          <a:p>
            <a:r>
              <a:rPr lang="en-US" b="1" i="1" dirty="0" smtClean="0">
                <a:solidFill>
                  <a:srgbClr val="002060"/>
                </a:solidFill>
              </a:rPr>
              <a:t>Complete Pg. 101/ #69-72 with your group</a:t>
            </a:r>
          </a:p>
          <a:p>
            <a:r>
              <a:rPr lang="en-US" b="1" i="1" dirty="0" err="1" smtClean="0">
                <a:solidFill>
                  <a:srgbClr val="002060"/>
                </a:solidFill>
              </a:rPr>
              <a:t>Chp</a:t>
            </a:r>
            <a:r>
              <a:rPr lang="en-US" b="1" i="1" dirty="0" smtClean="0">
                <a:solidFill>
                  <a:srgbClr val="002060"/>
                </a:solidFill>
              </a:rPr>
              <a:t>. 2.7</a:t>
            </a:r>
          </a:p>
          <a:p>
            <a:r>
              <a:rPr lang="en-US" b="1" i="1" dirty="0" smtClean="0">
                <a:solidFill>
                  <a:srgbClr val="002060"/>
                </a:solidFill>
              </a:rPr>
              <a:t>Test Corrections/POW Write Up</a:t>
            </a:r>
          </a:p>
          <a:p>
            <a:r>
              <a:rPr lang="en-US" b="1" i="1" dirty="0" smtClean="0">
                <a:solidFill>
                  <a:srgbClr val="FF0000"/>
                </a:solidFill>
              </a:rPr>
              <a:t>HW: Pg. 105/#1-24</a:t>
            </a:r>
            <a:endParaRPr lang="en-US" b="1" i="1" dirty="0">
              <a:solidFill>
                <a:srgbClr val="FF0000"/>
              </a:solidFill>
            </a:endParaRPr>
          </a:p>
          <a:p>
            <a:r>
              <a:rPr lang="en-US" dirty="0" smtClean="0"/>
              <a:t>Interval Notation</a:t>
            </a:r>
          </a:p>
          <a:p>
            <a:r>
              <a:rPr lang="en-US" b="1" u="sng" dirty="0" smtClean="0"/>
              <a:t>Quiz FRIDAY</a:t>
            </a:r>
            <a:endParaRPr lang="en-US" b="1" u="sng" dirty="0"/>
          </a:p>
        </p:txBody>
      </p:sp>
      <p:pic>
        <p:nvPicPr>
          <p:cNvPr id="3074" name="Picture 2" descr="C:\Users\dstarbu\AppData\Local\Microsoft\Windows\Temporary Internet Files\Content.IE5\WDNUO2VQ\MC90021577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10000"/>
            <a:ext cx="2913345" cy="270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58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QUIZ Today</a:t>
            </a:r>
          </a:p>
          <a:p>
            <a:r>
              <a:rPr lang="en-US" b="1" i="1" dirty="0" smtClean="0">
                <a:solidFill>
                  <a:srgbClr val="FF0000"/>
                </a:solidFill>
              </a:rPr>
              <a:t>HW DUE: </a:t>
            </a:r>
            <a:r>
              <a:rPr lang="en-US" b="1" i="1" dirty="0">
                <a:solidFill>
                  <a:srgbClr val="FF0000"/>
                </a:solidFill>
              </a:rPr>
              <a:t>Pg. 105/#</a:t>
            </a:r>
            <a:r>
              <a:rPr lang="en-US" b="1" i="1" dirty="0" smtClean="0">
                <a:solidFill>
                  <a:srgbClr val="FF0000"/>
                </a:solidFill>
              </a:rPr>
              <a:t>1-24; 30-64 EVENS </a:t>
            </a:r>
            <a:r>
              <a:rPr lang="en-US" b="1" i="1" dirty="0" smtClean="0">
                <a:solidFill>
                  <a:srgbClr val="7030A0"/>
                </a:solidFill>
              </a:rPr>
              <a:t>Tuesday – Modified half-day schedule – Check lists in main hall for your location</a:t>
            </a:r>
          </a:p>
          <a:p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Test Corrections on Quiz #1 Due FRIDAY-9/26 </a:t>
            </a:r>
            <a:endParaRPr lang="en-US" b="1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dstarbu\AppData\Local\Microsoft\Windows\Temporary Internet Files\Content.IE5\OMC3L225\MC9000886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876800"/>
            <a:ext cx="1739566" cy="196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6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30763"/>
          </a:xfrm>
        </p:spPr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</a:rPr>
              <a:t>HW DUE: Pg. 105/#1-24; 30-64 EVENS</a:t>
            </a:r>
          </a:p>
          <a:p>
            <a:r>
              <a:rPr lang="en-US" b="1" i="1" dirty="0" smtClean="0">
                <a:solidFill>
                  <a:srgbClr val="7030A0"/>
                </a:solidFill>
              </a:rPr>
              <a:t>Tuesday – Modified half-day schedule – Check lists in main hall for your location </a:t>
            </a:r>
          </a:p>
          <a:p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CW: Pg. 112/#24-32</a:t>
            </a:r>
          </a:p>
          <a:p>
            <a:pPr lvl="1"/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Be ready to present your problem at 8:00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</a:t>
            </a:r>
            <a:r>
              <a:rPr lang="en-US" sz="3200" b="1" dirty="0">
                <a:solidFill>
                  <a:srgbClr val="002060"/>
                </a:solidFill>
              </a:rPr>
              <a:t>: Pg. 112/#55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i="1" dirty="0" smtClean="0">
                <a:solidFill>
                  <a:srgbClr val="C00000"/>
                </a:solidFill>
              </a:rPr>
              <a:t>HW: Pg.112/#33-42; 47-54;56-63 Due  FRIDAY</a:t>
            </a:r>
          </a:p>
          <a:p>
            <a:pPr marL="457200" lvl="1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WDNUO2VQ\MM90035661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824" y="4572000"/>
            <a:ext cx="2633553" cy="263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915400" cy="6019801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Copy the class objective in the CW section of your binder:</a:t>
            </a:r>
          </a:p>
          <a:p>
            <a:pPr marL="0" lvl="1" indent="0">
              <a:buNone/>
            </a:pP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WRITE and SOLVE PIECE-WISE Functions from situations</a:t>
            </a:r>
          </a:p>
          <a:p>
            <a:pPr marL="0" lvl="1" indent="0">
              <a:buNone/>
            </a:pPr>
            <a:r>
              <a:rPr lang="en-US" sz="2400" b="1" i="1" dirty="0" smtClean="0">
                <a:solidFill>
                  <a:srgbClr val="C00000"/>
                </a:solidFill>
              </a:rPr>
              <a:t>HW DUE: </a:t>
            </a:r>
          </a:p>
          <a:p>
            <a:pPr marL="742950" lvl="2" indent="-342900"/>
            <a:r>
              <a:rPr lang="en-US" b="1" i="1" dirty="0" smtClean="0">
                <a:solidFill>
                  <a:srgbClr val="C00000"/>
                </a:solidFill>
              </a:rPr>
              <a:t>Pg.112</a:t>
            </a:r>
            <a:r>
              <a:rPr lang="en-US" b="1" i="1" dirty="0">
                <a:solidFill>
                  <a:srgbClr val="C00000"/>
                </a:solidFill>
              </a:rPr>
              <a:t>/#33-42; 47-54;56-63 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b="1" i="1" dirty="0" smtClean="0">
                <a:solidFill>
                  <a:srgbClr val="C00000"/>
                </a:solidFill>
              </a:rPr>
              <a:t>HW: </a:t>
            </a:r>
          </a:p>
          <a:p>
            <a:pPr marL="742950" lvl="2" indent="-342900"/>
            <a:r>
              <a:rPr lang="en-US" b="1" i="1" dirty="0" smtClean="0">
                <a:solidFill>
                  <a:srgbClr val="C00000"/>
                </a:solidFill>
              </a:rPr>
              <a:t>Pg. 115/#2-50 EVENS Due Wednesday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i="1" u="sng" dirty="0" smtClean="0">
                <a:solidFill>
                  <a:schemeClr val="tx2">
                    <a:lumMod val="75000"/>
                  </a:schemeClr>
                </a:solidFill>
              </a:rPr>
              <a:t>Chapter 2 Test Wednesday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Progress Reports – Parent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Signatures</a:t>
            </a:r>
            <a:endParaRPr lang="en-US" sz="3200" b="1" i="1" dirty="0">
              <a:solidFill>
                <a:srgbClr val="C00000"/>
              </a:solidFill>
            </a:endParaRP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</a:t>
            </a:r>
            <a:r>
              <a:rPr lang="en-US" sz="3200" b="1" dirty="0">
                <a:solidFill>
                  <a:srgbClr val="002060"/>
                </a:solidFill>
              </a:rPr>
              <a:t>: Pg. 112/#</a:t>
            </a:r>
            <a:r>
              <a:rPr lang="en-US" sz="3200" b="1" dirty="0" smtClean="0">
                <a:solidFill>
                  <a:srgbClr val="002060"/>
                </a:solidFill>
              </a:rPr>
              <a:t>55</a:t>
            </a:r>
          </a:p>
          <a:p>
            <a:pPr marL="857250" lvl="2" indent="-457200"/>
            <a:r>
              <a:rPr lang="en-US" b="1" dirty="0" smtClean="0">
                <a:solidFill>
                  <a:srgbClr val="002060"/>
                </a:solidFill>
              </a:rPr>
              <a:t>Graphs, Tables, Equations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CW: Pg. 113 </a:t>
            </a:r>
          </a:p>
          <a:p>
            <a:pPr marL="857250" lvl="2" indent="-457200"/>
            <a:r>
              <a:rPr lang="en-US" b="1" dirty="0" smtClean="0">
                <a:solidFill>
                  <a:srgbClr val="002060"/>
                </a:solidFill>
              </a:rPr>
              <a:t> Chapter 2 TEST/#1-15</a:t>
            </a:r>
            <a:endParaRPr lang="en-US" b="1" dirty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WDNUO2VQ\MM90035661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1" y="4191000"/>
            <a:ext cx="3505200" cy="302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15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– 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382000" cy="5410200"/>
          </a:xfrm>
        </p:spPr>
        <p:txBody>
          <a:bodyPr>
            <a:normAutofit fontScale="92500" lnSpcReduction="10000"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</a:rPr>
              <a:t>CW: Pg. </a:t>
            </a:r>
            <a:r>
              <a:rPr lang="en-US" sz="3200" b="1" dirty="0" smtClean="0">
                <a:solidFill>
                  <a:srgbClr val="002060"/>
                </a:solidFill>
              </a:rPr>
              <a:t>114 </a:t>
            </a:r>
            <a:endParaRPr lang="en-US" sz="3200" b="1" dirty="0">
              <a:solidFill>
                <a:srgbClr val="002060"/>
              </a:solidFill>
            </a:endParaRPr>
          </a:p>
          <a:p>
            <a:pPr marL="857250" lvl="2" indent="-457200"/>
            <a:r>
              <a:rPr lang="en-US" b="1" dirty="0">
                <a:solidFill>
                  <a:srgbClr val="002060"/>
                </a:solidFill>
              </a:rPr>
              <a:t> Chapter 2 TEST/#</a:t>
            </a:r>
            <a:r>
              <a:rPr lang="en-US" b="1" dirty="0" smtClean="0">
                <a:solidFill>
                  <a:srgbClr val="002060"/>
                </a:solidFill>
              </a:rPr>
              <a:t>16-23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 smtClean="0"/>
              <a:t>HW Review – Solving Absolute Value Inequalities</a:t>
            </a:r>
          </a:p>
          <a:p>
            <a:r>
              <a:rPr lang="en-US" dirty="0" smtClean="0"/>
              <a:t>Cartesian Plane</a:t>
            </a:r>
          </a:p>
          <a:p>
            <a:r>
              <a:rPr lang="en-US" dirty="0" smtClean="0"/>
              <a:t>Linear Equations</a:t>
            </a:r>
          </a:p>
          <a:p>
            <a:pPr lvl="1"/>
            <a:r>
              <a:rPr lang="en-US" dirty="0" smtClean="0"/>
              <a:t>3 forms</a:t>
            </a:r>
            <a:endParaRPr lang="en-US" dirty="0"/>
          </a:p>
          <a:p>
            <a:r>
              <a:rPr lang="en-US" dirty="0" smtClean="0"/>
              <a:t>Situations to Equations to Functions</a:t>
            </a:r>
          </a:p>
          <a:p>
            <a:pPr lvl="1"/>
            <a:r>
              <a:rPr lang="en-US" dirty="0" smtClean="0"/>
              <a:t>Function Notation</a:t>
            </a:r>
          </a:p>
          <a:p>
            <a:r>
              <a:rPr lang="en-US" dirty="0" smtClean="0"/>
              <a:t>Domain and Range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i="1" dirty="0">
                <a:solidFill>
                  <a:srgbClr val="C00000"/>
                </a:solidFill>
              </a:rPr>
              <a:t>HW: </a:t>
            </a:r>
            <a:r>
              <a:rPr lang="en-US" b="1" i="1" dirty="0" smtClean="0">
                <a:solidFill>
                  <a:srgbClr val="C00000"/>
                </a:solidFill>
              </a:rPr>
              <a:t>Pg. 114/#2-50 EVENS Due Wednesday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b="1" i="1" u="sng" dirty="0">
                <a:solidFill>
                  <a:schemeClr val="tx2">
                    <a:lumMod val="75000"/>
                  </a:schemeClr>
                </a:solidFill>
              </a:rPr>
              <a:t>Chapter 2 Test Wednesday</a:t>
            </a:r>
          </a:p>
          <a:p>
            <a:pPr marL="0" lvl="1" indent="0">
              <a:buNone/>
            </a:pPr>
            <a:endParaRPr lang="en-US" b="1" i="1" dirty="0" smtClean="0">
              <a:solidFill>
                <a:srgbClr val="C00000"/>
              </a:solidFill>
            </a:endParaRP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6" name="Picture 2" descr="C:\Users\dstarbu\AppData\Local\Microsoft\Windows\Temporary Internet Files\Content.IE5\OMC3L225\MC9003897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72837">
            <a:off x="6437679" y="3026394"/>
            <a:ext cx="2453542" cy="230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3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 smtClean="0"/>
              <a:t>MAT - 055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Chapter 2 TEST Today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HW: Pg. 126/#1-26 </a:t>
            </a:r>
            <a:r>
              <a:rPr lang="en-US" b="1" smtClean="0">
                <a:solidFill>
                  <a:srgbClr val="FF0000"/>
                </a:solidFill>
              </a:rPr>
              <a:t>Due FRIDAY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Function Validation </a:t>
            </a:r>
          </a:p>
          <a:p>
            <a:pPr lvl="1"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Pg. 139/#1-40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Evaluating Functions</a:t>
            </a:r>
          </a:p>
          <a:p>
            <a:pPr marL="857250" lvl="2" indent="-457200"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Pg. 141/#41-63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026" name="Picture 2" descr="C:\Users\dstarbu\AppData\Local\Microsoft\Windows\Temporary Internet Files\Content.IE5\WDNUO2VQ\MM910001152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990" y="3200400"/>
            <a:ext cx="26289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7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839200" cy="4876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sz="2400" b="1" dirty="0" smtClean="0">
                <a:latin typeface="Aharoni" pitchFamily="2" charset="-79"/>
                <a:cs typeface="Aharoni" pitchFamily="2" charset="-79"/>
              </a:rPr>
              <a:t>Students will ANALYZE, LOCATE and DESCRIBE solutions from graphs of situations</a:t>
            </a:r>
          </a:p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cs typeface="Aharoni" pitchFamily="2" charset="-79"/>
              </a:rPr>
              <a:t>CW: Pg. 127/#77-96</a:t>
            </a:r>
          </a:p>
          <a:p>
            <a:r>
              <a:rPr lang="en-US" sz="2400" b="1" dirty="0" smtClean="0">
                <a:solidFill>
                  <a:srgbClr val="C00000"/>
                </a:solidFill>
                <a:cs typeface="Aharoni" pitchFamily="2" charset="-79"/>
              </a:rPr>
              <a:t>HW: Pg. 126/#27-75 – Due MONDAY</a:t>
            </a:r>
            <a:endParaRPr lang="en-US" sz="2400" b="1" dirty="0">
              <a:solidFill>
                <a:srgbClr val="C00000"/>
              </a:solidFill>
              <a:cs typeface="Aharoni" pitchFamily="2" charset="-79"/>
            </a:endParaRPr>
          </a:p>
        </p:txBody>
      </p:sp>
      <p:pic>
        <p:nvPicPr>
          <p:cNvPr id="1027" name="Picture 3" descr="C:\Users\dstarbu\AppData\Local\Microsoft\Windows\Temporary Internet Files\Content.IE5\OMC3L225\MC90043249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191000"/>
            <a:ext cx="2850541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0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126/#27-75 </a:t>
            </a: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Students will CLASSIFY equations as FUNCTIONS and determine the DOMAIN and RANGE for functions.</a:t>
            </a:r>
          </a:p>
          <a:p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HW: Pg. 139/#1-40 Due FRIDAY </a:t>
            </a: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</p:txBody>
      </p:sp>
      <p:pic>
        <p:nvPicPr>
          <p:cNvPr id="2050" name="Picture 2" descr="C:\Users\dstarbu\AppData\Local\Microsoft\Windows\Temporary Internet Files\Content.IE5\WDNUO2VQ\MC9003118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19600"/>
            <a:ext cx="2447479" cy="198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15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 the functions…..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Determine the DOMAIN and the RANGE for each function.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HW: Pg. 139/#1-40 Due FRIDAY 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245904"/>
              </p:ext>
            </p:extLst>
          </p:nvPr>
        </p:nvGraphicFramePr>
        <p:xfrm>
          <a:off x="2667000" y="2286000"/>
          <a:ext cx="370572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" name="Equation" r:id="rId3" imgW="977760" imgH="241200" progId="Equation.DSMT4">
                  <p:embed/>
                </p:oleObj>
              </mc:Choice>
              <mc:Fallback>
                <p:oleObj name="Equation" r:id="rId3" imgW="9777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2286000"/>
                        <a:ext cx="3705727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029134"/>
              </p:ext>
            </p:extLst>
          </p:nvPr>
        </p:nvGraphicFramePr>
        <p:xfrm>
          <a:off x="2667000" y="1295400"/>
          <a:ext cx="3817938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0" name="Equation" r:id="rId5" imgW="825480" imgH="203040" progId="Equation.DSMT4">
                  <p:embed/>
                </p:oleObj>
              </mc:Choice>
              <mc:Fallback>
                <p:oleObj name="Equation" r:id="rId5" imgW="8254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7000" y="1295400"/>
                        <a:ext cx="3817938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 descr="C:\Users\dstarbu\AppData\Local\Microsoft\Windows\Temporary Internet Files\Content.IE5\OMC3L225\MC90044193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886200"/>
            <a:ext cx="1978025" cy="190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17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: Pg. 139/#1-40 Due FRIDAY </a:t>
            </a: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Students will EVALUATE and SOLVE functions using GRAPHS and ALGEBRAIC methods.</a:t>
            </a:r>
          </a:p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Notes</a:t>
            </a:r>
          </a:p>
          <a:p>
            <a:r>
              <a:rPr lang="en-US" b="1" dirty="0" smtClean="0">
                <a:cs typeface="Aharoni" pitchFamily="2" charset="-79"/>
              </a:rPr>
              <a:t>Copy the FUNCTION in your binder under your objective: </a:t>
            </a:r>
            <a:endParaRPr lang="en-US" b="1" dirty="0">
              <a:cs typeface="Aharoni" pitchFamily="2" charset="-79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721567"/>
              </p:ext>
            </p:extLst>
          </p:nvPr>
        </p:nvGraphicFramePr>
        <p:xfrm>
          <a:off x="3657600" y="5638800"/>
          <a:ext cx="42227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" name="Equation" r:id="rId3" imgW="1333440" imgH="228600" progId="Equation.DSMT4">
                  <p:embed/>
                </p:oleObj>
              </mc:Choice>
              <mc:Fallback>
                <p:oleObj name="Equation" r:id="rId3" imgW="1333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7600" y="5638800"/>
                        <a:ext cx="422275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64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Using your group’s identity, list the qualities of that ID that will help you function as a group. What qualities does your identity have that will help you be an effective MATH group? An effective college student?</a:t>
            </a:r>
          </a:p>
          <a:p>
            <a:pPr marL="0" indent="0">
              <a:buNone/>
            </a:pPr>
            <a:endParaRPr lang="en-US" sz="3600" dirty="0"/>
          </a:p>
        </p:txBody>
      </p:sp>
      <p:pic>
        <p:nvPicPr>
          <p:cNvPr id="53250" name="Picture 2" descr="C:\Users\dstarbu\AppData\Local\Microsoft\Windows\Temporary Internet Files\Content.IE5\GXCNT3Q0\MC9003704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544408"/>
            <a:ext cx="1741324" cy="238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05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Using your function: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Graph the function on your calculator</a:t>
            </a:r>
          </a:p>
          <a:p>
            <a:r>
              <a:rPr lang="en-US" dirty="0" smtClean="0"/>
              <a:t>How can you tell it is a function?</a:t>
            </a:r>
          </a:p>
          <a:p>
            <a:r>
              <a:rPr lang="en-US" dirty="0" smtClean="0"/>
              <a:t>Find the DOMAIN and RANGE for the function</a:t>
            </a:r>
          </a:p>
          <a:p>
            <a:pPr marL="285750" lvl="1">
              <a:buFont typeface="Arial" pitchFamily="34" charset="0"/>
              <a:buChar char="•"/>
            </a:pPr>
            <a:r>
              <a:rPr lang="en-US" sz="3500" dirty="0" smtClean="0"/>
              <a:t> Find</a:t>
            </a:r>
            <a:r>
              <a:rPr lang="en-US" dirty="0" smtClean="0"/>
              <a:t>:</a:t>
            </a:r>
          </a:p>
          <a:p>
            <a:pPr marL="457200" lvl="1" indent="0">
              <a:buNone/>
            </a:pPr>
            <a:r>
              <a:rPr lang="en-US" dirty="0" smtClean="0"/>
              <a:t>a.	     f(-6)		b.	f(13)</a:t>
            </a:r>
          </a:p>
          <a:p>
            <a:r>
              <a:rPr lang="en-US" dirty="0" smtClean="0"/>
              <a:t>Find:</a:t>
            </a:r>
          </a:p>
          <a:p>
            <a:pPr marL="971550" lvl="1" indent="-514350">
              <a:buAutoNum type="alphaLcPeriod"/>
            </a:pPr>
            <a:r>
              <a:rPr lang="en-US" dirty="0" smtClean="0"/>
              <a:t>‘x’ when f(x) = 20		b.	‘x’ when f(x) = 0</a:t>
            </a:r>
          </a:p>
          <a:p>
            <a:pPr marL="457200" lvl="1" indent="0">
              <a:buNone/>
            </a:pP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HW: Pg. 139/#1-40 Due FRIDAY </a:t>
            </a:r>
          </a:p>
          <a:p>
            <a:pPr marL="971550" lvl="1" indent="-514350">
              <a:buAutoNum type="alphaLcPeriod"/>
            </a:pP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003040"/>
              </p:ext>
            </p:extLst>
          </p:nvPr>
        </p:nvGraphicFramePr>
        <p:xfrm>
          <a:off x="5105400" y="533400"/>
          <a:ext cx="37782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6" name="Equation" r:id="rId3" imgW="1333440" imgH="228600" progId="Equation.DSMT4">
                  <p:embed/>
                </p:oleObj>
              </mc:Choice>
              <mc:Fallback>
                <p:oleObj name="Equation" r:id="rId3" imgW="1333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05400" y="533400"/>
                        <a:ext cx="37782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277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037" y="1295400"/>
            <a:ext cx="8615363" cy="5410200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buNone/>
            </a:pPr>
            <a:r>
              <a:rPr lang="en-US" b="1" dirty="0" smtClean="0">
                <a:solidFill>
                  <a:srgbClr val="C00000"/>
                </a:solidFill>
                <a:cs typeface="Aharoni" pitchFamily="2" charset="-79"/>
              </a:rPr>
              <a:t>HW DUE: </a:t>
            </a:r>
            <a:r>
              <a:rPr lang="en-US" b="1" dirty="0">
                <a:solidFill>
                  <a:srgbClr val="C00000"/>
                </a:solidFill>
                <a:cs typeface="Aharoni" pitchFamily="2" charset="-79"/>
              </a:rPr>
              <a:t>Pg. 139/#1-40 </a:t>
            </a:r>
            <a:endParaRPr lang="en-US" b="1" dirty="0" smtClean="0">
              <a:solidFill>
                <a:srgbClr val="C00000"/>
              </a:solidFill>
              <a:cs typeface="Aharoni" pitchFamily="2" charset="-79"/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rgbClr val="C00000"/>
                </a:solidFill>
              </a:rPr>
              <a:t>HW: Pg. 141/#41-68 Due </a:t>
            </a:r>
            <a:r>
              <a:rPr lang="en-US" b="1" dirty="0" smtClean="0">
                <a:solidFill>
                  <a:srgbClr val="C00000"/>
                </a:solidFill>
              </a:rPr>
              <a:t>TUESDAY</a:t>
            </a:r>
            <a:endParaRPr lang="en-US" b="1" dirty="0">
              <a:solidFill>
                <a:srgbClr val="C00000"/>
              </a:solidFill>
              <a:cs typeface="Aharoni" pitchFamily="2" charset="-79"/>
            </a:endParaRPr>
          </a:p>
          <a:p>
            <a:r>
              <a:rPr lang="en-US" dirty="0" smtClean="0"/>
              <a:t>FINISH: Group Function Task – Using the graphs to find the following:</a:t>
            </a:r>
          </a:p>
          <a:p>
            <a:pPr lvl="1"/>
            <a:r>
              <a:rPr lang="en-US" dirty="0" smtClean="0"/>
              <a:t>Determine if each graph is a FUNCTION and explain how you know.</a:t>
            </a:r>
          </a:p>
          <a:p>
            <a:pPr lvl="1"/>
            <a:r>
              <a:rPr lang="en-US" dirty="0" smtClean="0"/>
              <a:t>Complete a table for each function showing 10 points, including the x-intercept(s) and the y-intercept(s):</a:t>
            </a:r>
          </a:p>
          <a:p>
            <a:pPr lvl="1"/>
            <a:r>
              <a:rPr lang="en-US" dirty="0" smtClean="0"/>
              <a:t>Find the DOMAIN and RANGE  for each function, and write in INTERVAL notation</a:t>
            </a:r>
          </a:p>
          <a:p>
            <a:pPr lvl="1"/>
            <a:r>
              <a:rPr lang="en-US" dirty="0" smtClean="0"/>
              <a:t>Find f(-4.5) and f(4.5)</a:t>
            </a:r>
          </a:p>
          <a:p>
            <a:pPr lvl="1"/>
            <a:r>
              <a:rPr lang="en-US" dirty="0" smtClean="0"/>
              <a:t>Find ‘x’ when f(x) = -5; Find ‘x’ when f(x) = 5</a:t>
            </a:r>
          </a:p>
          <a:p>
            <a:pPr lvl="1"/>
            <a:endParaRPr lang="en-US" dirty="0"/>
          </a:p>
        </p:txBody>
      </p:sp>
      <p:pic>
        <p:nvPicPr>
          <p:cNvPr id="5122" name="Picture 2" descr="C:\Users\dstarbu\AppData\Local\Microsoft\Windows\Temporary Internet Files\Content.IE5\G8ERFW2T\MC9000788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152400"/>
            <a:ext cx="18002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80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HW: Pg. 141/#41-68 Due TUESDAY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TEXTBOOKS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CW: Pg. </a:t>
            </a:r>
            <a:r>
              <a:rPr lang="en-US" b="1" smtClean="0">
                <a:solidFill>
                  <a:schemeClr val="accent4">
                    <a:lumMod val="50000"/>
                  </a:schemeClr>
                </a:solidFill>
              </a:rPr>
              <a:t>142/#73-85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7" name="Picture 3" descr="C:\Users\dstarbu\AppData\Local\Microsoft\Windows\Temporary Internet Files\Content.IE5\WDNUO2VQ\MC900438249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57600"/>
            <a:ext cx="3037195" cy="281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6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evaluate and solve equations using algebraic methods.</a:t>
            </a:r>
          </a:p>
          <a:p>
            <a:pPr marL="0" indent="0">
              <a:buNone/>
            </a:pPr>
            <a:r>
              <a:rPr lang="en-US" b="1" dirty="0" smtClean="0">
                <a:cs typeface="Aharoni" pitchFamily="2" charset="-79"/>
              </a:rPr>
              <a:t>CW: Pg. 142/#87-96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HW: Pg. 143/#97-122 due FRIDAY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6146" name="Picture 2" descr="C:\Users\dstarbu\AppData\Local\Microsoft\Windows\Temporary Internet Files\Content.IE5\OMC3L225\MC9002935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74364" y="4275334"/>
            <a:ext cx="3264836" cy="243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3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cs typeface="Aharoni" pitchFamily="2" charset="-79"/>
              </a:rPr>
              <a:t>HW: Pg. 143/#97-122 due FRIDAY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Using the equations from Q. 87-96, find the following:</a:t>
            </a:r>
          </a:p>
          <a:p>
            <a:r>
              <a:rPr lang="en-US" dirty="0" smtClean="0"/>
              <a:t>What year will the diamond production be worth $19.74 billion?</a:t>
            </a:r>
          </a:p>
          <a:p>
            <a:r>
              <a:rPr lang="en-US" dirty="0" smtClean="0"/>
              <a:t>What is the diameter of a circle that has an area of 551.546 in</a:t>
            </a:r>
            <a:r>
              <a:rPr lang="en-US" baseline="30000" dirty="0" smtClean="0"/>
              <a:t>2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What is the length of the TIBIA of a woman whose height measures 151 cm?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2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Find your NEW ASSIGNED SEAT</a:t>
            </a:r>
          </a:p>
          <a:p>
            <a:r>
              <a:rPr lang="en-US" dirty="0" smtClean="0"/>
              <a:t>Group Linear Task – Using your situation, complete the following:</a:t>
            </a:r>
          </a:p>
          <a:p>
            <a:pPr lvl="1"/>
            <a:r>
              <a:rPr lang="en-US" dirty="0" smtClean="0"/>
              <a:t>Define the DOMAIN you will use in your function using INTERVAL NOTATION</a:t>
            </a:r>
          </a:p>
          <a:p>
            <a:pPr lvl="1"/>
            <a:r>
              <a:rPr lang="en-US" dirty="0"/>
              <a:t>Complete a TABLE using your DOMAIN </a:t>
            </a:r>
          </a:p>
          <a:p>
            <a:pPr lvl="1"/>
            <a:r>
              <a:rPr lang="en-US" dirty="0" smtClean="0"/>
              <a:t>Define the RANGE you get from your function using INTERVAL NOTATION</a:t>
            </a:r>
          </a:p>
          <a:p>
            <a:pPr lvl="1"/>
            <a:r>
              <a:rPr lang="en-US" dirty="0" smtClean="0"/>
              <a:t>Graph your function on graph paper</a:t>
            </a:r>
          </a:p>
          <a:p>
            <a:pPr lvl="1"/>
            <a:r>
              <a:rPr lang="en-US" dirty="0" smtClean="0"/>
              <a:t>Answer TEACHER questions.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cs typeface="Aharoni" pitchFamily="2" charset="-79"/>
              </a:rPr>
              <a:t>HW: Pg. 143/#97-122 due </a:t>
            </a:r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FRIDAY</a:t>
            </a:r>
          </a:p>
          <a:p>
            <a:pPr lvl="1"/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HW: Pg. 149/2-50 EVENS</a:t>
            </a:r>
          </a:p>
          <a:p>
            <a:pPr lvl="1"/>
            <a:endParaRPr lang="en-US" b="1" dirty="0">
              <a:solidFill>
                <a:srgbClr val="FF0000"/>
              </a:solidFill>
              <a:cs typeface="Aharoni" pitchFamily="2" charset="-79"/>
            </a:endParaRPr>
          </a:p>
          <a:p>
            <a:pPr lvl="1"/>
            <a:endParaRPr lang="en-US" dirty="0" smtClean="0"/>
          </a:p>
          <a:p>
            <a:pPr marL="285750" lvl="1"/>
            <a:endParaRPr lang="en-US" dirty="0" smtClean="0"/>
          </a:p>
        </p:txBody>
      </p:sp>
      <p:pic>
        <p:nvPicPr>
          <p:cNvPr id="7170" name="Picture 2" descr="C:\Users\dstarbu\AppData\Local\Microsoft\Windows\Temporary Internet Files\Content.IE5\WDNUO2VQ\MC900078761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479" y="4338895"/>
            <a:ext cx="2420521" cy="198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3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MAT 055 – POP Quiz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cs typeface="Aharoni" pitchFamily="2" charset="-79"/>
              </a:rPr>
              <a:t>HW: Pg. 149/2-50 </a:t>
            </a:r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EVENS Due FRIDAY</a:t>
            </a:r>
            <a:endParaRPr lang="en-US" b="1" dirty="0">
              <a:solidFill>
                <a:srgbClr val="FF0000"/>
              </a:solidFill>
              <a:cs typeface="Aharoni" pitchFamily="2" charset="-79"/>
            </a:endParaRPr>
          </a:p>
          <a:p>
            <a:r>
              <a:rPr lang="en-US" sz="2400" b="1" dirty="0" smtClean="0"/>
              <a:t>Write an equation for the situation and answer the following questions: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A landscaper charges a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$100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transportation fee plus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$38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per hour for services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1.   How much will the landscaper earn for 9.25 hours of work?</a:t>
            </a:r>
          </a:p>
          <a:p>
            <a:pPr marL="514350" indent="-514350">
              <a:buAutoNum type="arabicPeriod" startAt="2"/>
            </a:pPr>
            <a:r>
              <a:rPr lang="en-US" sz="2400" dirty="0" smtClean="0"/>
              <a:t>How many hours will the landscaper work to earn $1145?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800" dirty="0" smtClean="0"/>
              <a:t>3.	Given the function </a:t>
            </a:r>
            <a:r>
              <a:rPr lang="en-US" sz="2800" b="1" dirty="0" smtClean="0"/>
              <a:t>f(x) = 4(x – 8)</a:t>
            </a:r>
            <a:r>
              <a:rPr lang="en-US" sz="2800" b="1" baseline="30000" dirty="0" smtClean="0"/>
              <a:t>2</a:t>
            </a:r>
            <a:r>
              <a:rPr lang="en-US" sz="2800" b="1" dirty="0" smtClean="0"/>
              <a:t> – 6, </a:t>
            </a:r>
            <a:r>
              <a:rPr lang="en-US" sz="2800" dirty="0" smtClean="0"/>
              <a:t>find the 	following:</a:t>
            </a:r>
          </a:p>
          <a:p>
            <a:pPr marL="514350" indent="-514350">
              <a:buAutoNum type="alphaLcPeriod"/>
            </a:pPr>
            <a:r>
              <a:rPr lang="en-US" sz="2800" dirty="0" smtClean="0"/>
              <a:t>State the DOMAIN and the RANGE for the function in INTERVAL NOTATION</a:t>
            </a:r>
          </a:p>
          <a:p>
            <a:pPr marL="514350" indent="-514350">
              <a:buAutoNum type="alphaLcPeriod"/>
            </a:pPr>
            <a:r>
              <a:rPr lang="en-US" sz="2800" dirty="0" smtClean="0"/>
              <a:t>f(-5)			c.   ‘x’ when f(x) = 58 (2 answers!)</a:t>
            </a:r>
          </a:p>
          <a:p>
            <a:pPr marL="514350" indent="-514350">
              <a:buAutoNum type="arabicPeriod" startAt="2"/>
            </a:pPr>
            <a:endParaRPr lang="en-US" sz="2800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6588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>
                <a:solidFill>
                  <a:srgbClr val="FF0000"/>
                </a:solidFill>
                <a:cs typeface="Aharoni" pitchFamily="2" charset="-79"/>
              </a:rPr>
              <a:t>HW DUE: Pg. 149/2-50 </a:t>
            </a:r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EVENS</a:t>
            </a:r>
          </a:p>
          <a:p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Linear Match Up</a:t>
            </a:r>
          </a:p>
          <a:p>
            <a:pPr lvl="1"/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Find the partners that match your TABLE, GRAPH, EQUATION and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SITUATION and </a:t>
            </a:r>
            <a:r>
              <a:rPr lang="en-US" b="1" u="sng" dirty="0" smtClean="0">
                <a:solidFill>
                  <a:srgbClr val="002060"/>
                </a:solidFill>
                <a:cs typeface="Aharoni" pitchFamily="2" charset="-79"/>
              </a:rPr>
              <a:t>PROVE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 you all match!</a:t>
            </a: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pPr lvl="1"/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Write your set </a:t>
            </a:r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and proof on a </a:t>
            </a:r>
            <a:r>
              <a:rPr lang="en-US" b="1" dirty="0">
                <a:solidFill>
                  <a:srgbClr val="002060"/>
                </a:solidFill>
                <a:cs typeface="Aharoni" pitchFamily="2" charset="-79"/>
              </a:rPr>
              <a:t>sheet of paper, with all names</a:t>
            </a:r>
          </a:p>
          <a:p>
            <a:r>
              <a:rPr lang="en-US" b="1" dirty="0" smtClean="0">
                <a:solidFill>
                  <a:srgbClr val="002060"/>
                </a:solidFill>
                <a:cs typeface="Aharoni" pitchFamily="2" charset="-79"/>
              </a:rPr>
              <a:t>CW: Pg. 150/#73-80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NOTES – Linear Equation – 3 Forms</a:t>
            </a:r>
          </a:p>
          <a:p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>HW: Pg. 161/#1-40 Due FRIDAY</a:t>
            </a:r>
          </a:p>
          <a:p>
            <a:pPr marL="457200" lvl="1" indent="0">
              <a:buNone/>
            </a:pPr>
            <a:endParaRPr lang="en-US" b="1" dirty="0">
              <a:solidFill>
                <a:srgbClr val="002060"/>
              </a:solidFill>
              <a:cs typeface="Aharoni" pitchFamily="2" charset="-79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59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  <a:t/>
            </a:r>
            <a:br>
              <a:rPr lang="en-US" b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en-US" sz="3200" b="1" dirty="0" smtClean="0">
                <a:solidFill>
                  <a:srgbClr val="002060"/>
                </a:solidFill>
                <a:cs typeface="Aharoni" pitchFamily="2" charset="-79"/>
              </a:rPr>
              <a:t>MAT - 055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cs typeface="Aharoni" pitchFamily="2" charset="-79"/>
              </a:rPr>
              <a:t>HW: Pg. 161/#1-40 Due FRIDAY</a:t>
            </a:r>
          </a:p>
          <a:p>
            <a:r>
              <a:rPr lang="en-US" dirty="0" smtClean="0"/>
              <a:t>Find </a:t>
            </a:r>
            <a:r>
              <a:rPr lang="en-US" dirty="0"/>
              <a:t>an equation for the </a:t>
            </a:r>
            <a:r>
              <a:rPr lang="en-US" dirty="0" smtClean="0"/>
              <a:t>graphs: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67841"/>
            <a:ext cx="3831029" cy="306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967841"/>
            <a:ext cx="3891165" cy="306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9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starbu\AppData\Local\Microsoft\Windows\Temporary Internet Files\Content.IE5\G8ERFW2T\MC90043934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62600" y="3276600"/>
            <a:ext cx="35814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Copy the CLASS OBJECTIVE in the CW Section of your binder:</a:t>
            </a:r>
          </a:p>
          <a:p>
            <a:pPr marL="0" indent="0">
              <a:buNone/>
            </a:pPr>
            <a:r>
              <a:rPr lang="en-US" sz="2800" b="1" dirty="0" smtClean="0">
                <a:latin typeface="Aharoni" pitchFamily="2" charset="-79"/>
                <a:cs typeface="Aharoni" pitchFamily="2" charset="-79"/>
              </a:rPr>
              <a:t>Students will REVIEW and CRITIQUE work and solutions from other students.</a:t>
            </a:r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cs typeface="Aharoni" pitchFamily="2" charset="-79"/>
              </a:rPr>
              <a:t>What does a GOOD answer LOOK like?</a:t>
            </a:r>
          </a:p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cs typeface="Aharoni" pitchFamily="2" charset="-79"/>
              </a:rPr>
              <a:t>CW: Pg. 164/#89-92</a:t>
            </a:r>
          </a:p>
          <a:p>
            <a:pPr algn="ctr"/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cs typeface="Aharoni" pitchFamily="2" charset="-79"/>
              </a:rPr>
              <a:t>Linear f(x)</a:t>
            </a:r>
          </a:p>
          <a:p>
            <a:pPr marL="0" indent="0">
              <a:buNone/>
            </a:pPr>
            <a:r>
              <a:rPr lang="en-US" sz="2800" dirty="0" smtClean="0"/>
              <a:t>Partner Critique</a:t>
            </a:r>
          </a:p>
          <a:p>
            <a:pPr lvl="1"/>
            <a:r>
              <a:rPr lang="en-US" dirty="0" smtClean="0"/>
              <a:t>Look at the answer given on the group’s paper on your desk. Is it a good solution and explanation? Explain what the solution or explanations need to be a good response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571500" lvl="1" indent="-571500">
              <a:buFont typeface="Wingdings" pitchFamily="2" charset="2"/>
              <a:buChar char="§"/>
            </a:pPr>
            <a:r>
              <a:rPr lang="en-US" sz="3800" b="1" dirty="0" smtClean="0">
                <a:solidFill>
                  <a:srgbClr val="C00000"/>
                </a:solidFill>
              </a:rPr>
              <a:t>HW</a:t>
            </a:r>
            <a:r>
              <a:rPr lang="en-US" sz="3800" b="1" dirty="0">
                <a:solidFill>
                  <a:srgbClr val="C00000"/>
                </a:solidFill>
              </a:rPr>
              <a:t>: Pg. 162/#</a:t>
            </a:r>
            <a:r>
              <a:rPr lang="en-US" sz="3800" b="1" dirty="0" smtClean="0">
                <a:solidFill>
                  <a:srgbClr val="C00000"/>
                </a:solidFill>
              </a:rPr>
              <a:t>61-84 </a:t>
            </a:r>
            <a:r>
              <a:rPr lang="en-US" sz="3800" b="1" dirty="0">
                <a:solidFill>
                  <a:srgbClr val="C00000"/>
                </a:solidFill>
              </a:rPr>
              <a:t>Due WEDNESDAY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87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and Binder Due 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763000" cy="48737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HW #1 – Chap. 2 Solving - Due Tuesday</a:t>
            </a:r>
          </a:p>
          <a:p>
            <a:r>
              <a:rPr lang="en-US" sz="3200" b="1" dirty="0" smtClean="0"/>
              <a:t>Binder Check – Tuesday September 2</a:t>
            </a:r>
          </a:p>
          <a:p>
            <a:pPr lvl="1"/>
            <a:r>
              <a:rPr lang="en-US" sz="3200" b="1" dirty="0" smtClean="0"/>
              <a:t>Syllabus</a:t>
            </a:r>
          </a:p>
          <a:p>
            <a:pPr lvl="1"/>
            <a:r>
              <a:rPr lang="en-US" sz="3200" b="1" dirty="0" smtClean="0"/>
              <a:t>Sections for; HW, CW, TQA, Notes</a:t>
            </a:r>
          </a:p>
        </p:txBody>
      </p:sp>
      <p:pic>
        <p:nvPicPr>
          <p:cNvPr id="50178" name="Picture 2" descr="C:\Users\dstarbu\AppData\Local\Microsoft\Windows\Temporary Internet Files\Content.IE5\AECW5UFU\MC900217714[2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38600"/>
            <a:ext cx="3989705" cy="251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1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- 055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Students will COMPARE and CONTRAST Perpendicular and Parallel Lines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PARALLEL vs. PERPENDICULAR Lines</a:t>
            </a:r>
          </a:p>
          <a:p>
            <a:pPr lvl="1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Write the function: f(x) = -3x + 5</a:t>
            </a:r>
          </a:p>
          <a:p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HW: Pg. 162/#61-84 Due WEDNESDAY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5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 a PARALLEL equation and a PERPENDICULAR equation for each function: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</a:t>
            </a:r>
            <a:r>
              <a:rPr lang="en-US" dirty="0" smtClean="0"/>
              <a:t>(x) = 5x - 4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f(x</a:t>
            </a:r>
            <a:r>
              <a:rPr lang="en-US" dirty="0"/>
              <a:t>) = </a:t>
            </a:r>
            <a:r>
              <a:rPr lang="en-US" dirty="0" smtClean="0"/>
              <a:t>-8x +3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394870"/>
              </p:ext>
            </p:extLst>
          </p:nvPr>
        </p:nvGraphicFramePr>
        <p:xfrm>
          <a:off x="457200" y="4267200"/>
          <a:ext cx="289416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6" name="Equation" r:id="rId3" imgW="901440" imgH="393480" progId="Equation.DSMT4">
                  <p:embed/>
                </p:oleObj>
              </mc:Choice>
              <mc:Fallback>
                <p:oleObj name="Equation" r:id="rId3" imgW="901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267200"/>
                        <a:ext cx="2894166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289983"/>
              </p:ext>
            </p:extLst>
          </p:nvPr>
        </p:nvGraphicFramePr>
        <p:xfrm>
          <a:off x="381000" y="5410200"/>
          <a:ext cx="3140997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7" name="Equation" r:id="rId5" imgW="1041120" imgH="393480" progId="Equation.DSMT4">
                  <p:embed/>
                </p:oleObj>
              </mc:Choice>
              <mc:Fallback>
                <p:oleObj name="Equation" r:id="rId5" imgW="1041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5410200"/>
                        <a:ext cx="3140997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7" name="Picture 3" descr="C:\Users\dstarbu\AppData\Local\Microsoft\Windows\Temporary Internet Files\Content.IE5\DL740V0G\MC900441930[1].wm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514600"/>
            <a:ext cx="3794780" cy="366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03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- 055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162/#61-84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CW: Partner Linear Function – Using your table, find the following:</a:t>
            </a:r>
          </a:p>
          <a:p>
            <a:pPr lvl="1"/>
            <a:r>
              <a:rPr lang="en-US" dirty="0" smtClean="0"/>
              <a:t>Slope of the table</a:t>
            </a:r>
          </a:p>
          <a:p>
            <a:pPr lvl="1"/>
            <a:r>
              <a:rPr lang="en-US" dirty="0" smtClean="0"/>
              <a:t>Equation in POINT/SLOPE, SLOPE INTERCEPT  and STANDARD forms</a:t>
            </a:r>
          </a:p>
          <a:p>
            <a:pPr lvl="1"/>
            <a:r>
              <a:rPr lang="en-US" dirty="0" smtClean="0"/>
              <a:t>Equation PARALLEL to your equation, going through the point (2, 3)</a:t>
            </a:r>
          </a:p>
          <a:p>
            <a:pPr lvl="1"/>
            <a:r>
              <a:rPr lang="en-US" dirty="0" smtClean="0"/>
              <a:t>Equation PERPENDICULAR to your equation, going through the point  (-5, -7)</a:t>
            </a:r>
          </a:p>
          <a:p>
            <a:pPr lvl="1"/>
            <a:r>
              <a:rPr lang="en-US" dirty="0" smtClean="0"/>
              <a:t>Graph of ALL three equations</a:t>
            </a:r>
          </a:p>
          <a:p>
            <a:pPr lvl="1"/>
            <a:endParaRPr lang="en-US" dirty="0" smtClean="0"/>
          </a:p>
          <a:p>
            <a:pPr marL="457200" lvl="1" indent="-4572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172/#2-52 EVENS – ALL Graphs on GRAPH </a:t>
            </a:r>
            <a:r>
              <a:rPr lang="en-US" b="1" dirty="0" smtClean="0">
                <a:solidFill>
                  <a:srgbClr val="C00000"/>
                </a:solidFill>
              </a:rPr>
              <a:t>PAPER Due TUESDAY</a:t>
            </a:r>
            <a:endParaRPr lang="en-US" b="1" dirty="0">
              <a:solidFill>
                <a:srgbClr val="C00000"/>
              </a:solidFill>
            </a:endParaRP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701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86400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HW: Pg. 172/#2-52 EVENS – ALL Graphs on GRAPH PAPER Due TUESDAY</a:t>
            </a:r>
          </a:p>
          <a:p>
            <a:r>
              <a:rPr lang="en-US" dirty="0" smtClean="0"/>
              <a:t>CMAS Testing Tomorrow and Thursday</a:t>
            </a:r>
          </a:p>
          <a:p>
            <a:pPr lvl="1"/>
            <a:r>
              <a:rPr lang="en-US" dirty="0" smtClean="0"/>
              <a:t>Look for room assignments</a:t>
            </a:r>
          </a:p>
          <a:p>
            <a:pPr lvl="1"/>
            <a:r>
              <a:rPr lang="en-US" dirty="0" smtClean="0"/>
              <a:t>Start time – 7:45 (Thursday too!)</a:t>
            </a:r>
          </a:p>
          <a:p>
            <a:pPr marL="466725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Using the equation 6x + 2y = 5, find the following:</a:t>
            </a:r>
          </a:p>
          <a:p>
            <a:pPr marL="971550" lvl="1" indent="-514350">
              <a:buAutoNum type="arabicPeriod"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Equation PARALLEL to the line going through the </a:t>
            </a:r>
          </a:p>
          <a:p>
            <a:pPr marL="457200" lvl="1" indent="0">
              <a:buNone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point (-8, -3)</a:t>
            </a:r>
          </a:p>
          <a:p>
            <a:pPr marL="971550" lvl="1" indent="-514350">
              <a:buAutoNum type="arabicPeriod" startAt="2"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Equation PERPENDICULAR to the line going through the </a:t>
            </a:r>
          </a:p>
          <a:p>
            <a:pPr marL="457200" lvl="1" indent="0">
              <a:buNone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point (12, 5)</a:t>
            </a:r>
          </a:p>
          <a:p>
            <a:pPr marL="457200" lvl="1" indent="0">
              <a:buNone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3.	Equation for a VERTICAL Line going through the point (-6, 3)</a:t>
            </a:r>
          </a:p>
          <a:p>
            <a:pPr marL="457200" lvl="1" indent="0">
              <a:buNone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4.	</a:t>
            </a:r>
            <a:r>
              <a:rPr lang="en-US" b="1" smtClean="0">
                <a:solidFill>
                  <a:schemeClr val="accent5">
                    <a:lumMod val="50000"/>
                  </a:schemeClr>
                </a:solidFill>
              </a:rPr>
              <a:t>Equation for a HORIZONTAL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Line going through the point (7, -2)</a:t>
            </a:r>
          </a:p>
          <a:p>
            <a:pPr marL="457200" lvl="1" indent="0">
              <a:buNone/>
            </a:pP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174/#80-90 Due FRIDAY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1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dstarbu\AppData\Local\Microsoft\Windows\Temporary Internet Files\Content.IE5\G8ERFW2T\MP90043099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561" y="4823460"/>
            <a:ext cx="2041327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dstarbu\AppData\Local\Microsoft\Windows\Temporary Internet Files\Content.IE5\G8ERFW2T\MP90038469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99" y="5065776"/>
            <a:ext cx="1812943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- 055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174/#80-90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2060"/>
                </a:solidFill>
              </a:rPr>
              <a:t>NO SCHOOL – Monday or Tuesday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2060"/>
                </a:solidFill>
              </a:rPr>
              <a:t>Group Tasks</a:t>
            </a:r>
          </a:p>
          <a:p>
            <a:pPr marL="742950" lvl="2" indent="-342900"/>
            <a:r>
              <a:rPr lang="en-US" b="1" dirty="0" smtClean="0">
                <a:solidFill>
                  <a:srgbClr val="002060"/>
                </a:solidFill>
              </a:rPr>
              <a:t>Pg. 174/#75-79 – complete your group’s task and be ready to present at 8:00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187/#1-20 Due WEDNESDAY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Quiz Wednesday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dstarbu\AppData\Local\Microsoft\Windows\Temporary Internet Files\Content.IE5\G8ERFW2T\MP900384698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6090" y="4953000"/>
            <a:ext cx="1819110" cy="179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78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Quiz TODAY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187/#1-20 Due </a:t>
            </a:r>
            <a:r>
              <a:rPr lang="en-US" b="1" dirty="0" smtClean="0">
                <a:solidFill>
                  <a:srgbClr val="C00000"/>
                </a:solidFill>
              </a:rPr>
              <a:t>Friday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Shading Inequalities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170" name="Picture 2" descr="C:\Users\dstarbu\AppData\Local\Microsoft\Windows\Temporary Internet Files\Content.IE5\WDNUO2VQ\MC9003318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852" y="2895600"/>
            <a:ext cx="1788059" cy="17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dstarbu\AppData\Local\Microsoft\Windows\Temporary Internet Files\Content.IE5\WDNUO2VQ\MC9003318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288325"/>
            <a:ext cx="1788059" cy="17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starbu\AppData\Local\Microsoft\Windows\Temporary Internet Files\Content.IE5\WDNUO2VQ\MC9003318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38600"/>
            <a:ext cx="1788059" cy="17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starbu\AppData\Local\Microsoft\Windows\Temporary Internet Files\Content.IE5\WDNUO2VQ\MC9003318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911" y="838200"/>
            <a:ext cx="1788059" cy="17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dstarbu\AppData\Local\Microsoft\Windows\Temporary Internet Files\Content.IE5\WDNUO2VQ\MC9003318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68870"/>
            <a:ext cx="1788059" cy="17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47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187/#1-20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>Students will graph PIECE-WISE functions using defined DOMAINS.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182/#1-7 Due TUESDAY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713600"/>
              </p:ext>
            </p:extLst>
          </p:nvPr>
        </p:nvGraphicFramePr>
        <p:xfrm>
          <a:off x="1905000" y="3962400"/>
          <a:ext cx="46101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" name="Equation" r:id="rId3" imgW="1536480" imgH="457200" progId="Equation.DSMT4">
                  <p:embed/>
                </p:oleObj>
              </mc:Choice>
              <mc:Fallback>
                <p:oleObj name="Equation" r:id="rId3" imgW="15364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5000" y="3962400"/>
                        <a:ext cx="4610100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1" name="Picture 3" descr="C:\Users\dstarbu\AppData\Local\Microsoft\Windows\Temporary Internet Files\Content.IE5\WDNUO2VQ\MC90031214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23100">
            <a:off x="6918858" y="4419600"/>
            <a:ext cx="1850746" cy="117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84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182/#1-7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Copy the CLASS OBJECTIVE in the CW Section of your binder and copy the equations: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solve SYSTEMS of LINEAR EQUATIONS using GRAPHS, TABLES and ALGEBRAIC methods.</a:t>
            </a:r>
          </a:p>
          <a:p>
            <a:pPr marL="0" indent="0">
              <a:buNone/>
            </a:pPr>
            <a:r>
              <a:rPr lang="en-US" b="1" dirty="0">
                <a:cs typeface="Aharoni" pitchFamily="2" charset="-79"/>
              </a:rPr>
              <a:t>	</a:t>
            </a:r>
            <a:r>
              <a:rPr lang="en-US" b="1" dirty="0" smtClean="0">
                <a:cs typeface="Aharoni" pitchFamily="2" charset="-79"/>
              </a:rPr>
              <a:t>y = 8x – 7			y = 3x – 6</a:t>
            </a:r>
          </a:p>
          <a:p>
            <a:pPr marL="0" indent="0">
              <a:buNone/>
            </a:pPr>
            <a:r>
              <a:rPr lang="en-US" b="1" dirty="0">
                <a:cs typeface="Aharoni" pitchFamily="2" charset="-79"/>
              </a:rPr>
              <a:t>	</a:t>
            </a:r>
            <a:r>
              <a:rPr lang="en-US" b="1" dirty="0" smtClean="0">
                <a:cs typeface="Aharoni" pitchFamily="2" charset="-79"/>
              </a:rPr>
              <a:t>y = 4x + 13			6x + 3y = -48</a:t>
            </a:r>
          </a:p>
          <a:p>
            <a:pPr marL="0" lvl="1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HW: Pg. 212/#</a:t>
            </a:r>
            <a:r>
              <a:rPr lang="en-US" sz="3200" b="1" dirty="0" smtClean="0">
                <a:solidFill>
                  <a:srgbClr val="C00000"/>
                </a:solidFill>
              </a:rPr>
              <a:t>1-34 Due FRIDAY</a:t>
            </a:r>
          </a:p>
          <a:p>
            <a:pPr marL="0" lvl="1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lvl="1" indent="0">
              <a:buNone/>
            </a:pPr>
            <a:endParaRPr lang="en-US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2049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starbu\AppData\Local\Microsoft\Windows\Temporary Internet Files\Content.IE5\OMC3L225\MP90044223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799" y="3445930"/>
            <a:ext cx="2592315" cy="341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 the equations: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6x – 5y = -64		7x – 4y = 47</a:t>
            </a:r>
          </a:p>
          <a:p>
            <a:pPr marL="0" indent="0" algn="ctr">
              <a:buNone/>
            </a:pPr>
            <a:r>
              <a:rPr lang="en-US" dirty="0" smtClean="0"/>
              <a:t>-7x + 5y = 73		4x + 6y = 2</a:t>
            </a:r>
          </a:p>
          <a:p>
            <a:pPr marL="0" lvl="1" indent="0">
              <a:buNone/>
            </a:pPr>
            <a:endParaRPr lang="en-US" sz="3200" b="1" dirty="0" smtClean="0">
              <a:solidFill>
                <a:srgbClr val="C00000"/>
              </a:solidFill>
            </a:endParaRPr>
          </a:p>
          <a:p>
            <a:pPr marL="0" lvl="1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HW</a:t>
            </a:r>
            <a:r>
              <a:rPr lang="en-US" sz="3200" b="1" dirty="0">
                <a:solidFill>
                  <a:srgbClr val="C00000"/>
                </a:solidFill>
              </a:rPr>
              <a:t>: Pg. 212/#1-34 Due FRIDAY</a:t>
            </a:r>
          </a:p>
          <a:p>
            <a:pPr marL="0" lvl="1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Make Up Work Due MONDAY 12/1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73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HW: Pg. 182/#1-7 Due TUESDAY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Solving Systems of Linear Equations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Graph and Table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‘y=‘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Substitution</a:t>
            </a:r>
          </a:p>
          <a:p>
            <a:pPr lvl="1"/>
            <a:r>
              <a:rPr lang="en-US" b="1" dirty="0" smtClean="0">
                <a:solidFill>
                  <a:srgbClr val="002060"/>
                </a:solidFill>
              </a:rPr>
              <a:t>Elimination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CW: Pg. 212/#35, 42, 55, 62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212/#1-34 Due FRIDAY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Make Up Work Due MONDAY 12/1</a:t>
            </a:r>
          </a:p>
          <a:p>
            <a:pPr lvl="1" indent="-742950">
              <a:buFont typeface="Arial" pitchFamily="34" charset="0"/>
              <a:buChar char="•"/>
            </a:pPr>
            <a:endParaRPr lang="en-US" sz="3200" dirty="0" smtClean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dstarbu\AppData\Local\Microsoft\Windows\Temporary Internet Files\Content.IE5\OMC3L225\MC9002821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67000"/>
            <a:ext cx="2784463" cy="25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0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22484"/>
            <a:ext cx="746760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to set up your assignment heading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8" y="1447800"/>
            <a:ext cx="9141542" cy="537049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All assignments should be completed on college-ruled notebook paper or graph paper, using pencil or BLUE or BLACK ink only. POW’s and Projects should be typed, single spaced, using a 12-font size OR written in blue or black ink on college-ruled notebook paper.</a:t>
            </a:r>
          </a:p>
          <a:p>
            <a:r>
              <a:rPr lang="en-US" dirty="0" smtClean="0"/>
              <a:t>When completing any homework, classwork or project assignment, the following heading information should be on your paper:</a:t>
            </a:r>
          </a:p>
          <a:p>
            <a:pPr algn="ctr"/>
            <a:r>
              <a:rPr lang="en-US" dirty="0" smtClean="0"/>
              <a:t>Your First and Last Name</a:t>
            </a:r>
          </a:p>
          <a:p>
            <a:pPr algn="ctr"/>
            <a:r>
              <a:rPr lang="en-US" dirty="0" smtClean="0"/>
              <a:t>Date (August 26, 2014; </a:t>
            </a:r>
            <a:r>
              <a:rPr lang="en-US" dirty="0" err="1" smtClean="0"/>
              <a:t>mo</a:t>
            </a:r>
            <a:r>
              <a:rPr lang="en-US" dirty="0" smtClean="0"/>
              <a:t>/day/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Class/Period</a:t>
            </a:r>
            <a:endParaRPr lang="en-US" dirty="0"/>
          </a:p>
          <a:p>
            <a:pPr algn="ctr"/>
            <a:r>
              <a:rPr lang="en-US" dirty="0" smtClean="0"/>
              <a:t>Assignment Title (Page #, Problem #’s)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No Heading = No Grade</a:t>
            </a:r>
          </a:p>
          <a:p>
            <a:pPr algn="ctr"/>
            <a:endParaRPr lang="en-US" dirty="0"/>
          </a:p>
        </p:txBody>
      </p:sp>
      <p:pic>
        <p:nvPicPr>
          <p:cNvPr id="2052" name="Picture 4" descr="C:\Users\dstarbu\AppData\Local\Microsoft\Windows\Temporary Internet Files\Content.IE5\IZBTUQPK\MC9002120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7600" y="196066"/>
            <a:ext cx="1263480" cy="103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3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Equation – Go – Round!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indent="-74295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212/#1-34 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Make Up Work Due MONDAY 12/1</a:t>
            </a:r>
          </a:p>
          <a:p>
            <a:pPr lvl="1" indent="-742950">
              <a:buFont typeface="Arial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Equation – Go – Round!</a:t>
            </a: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There are 8 equations at 8 different stations. You and your partners will solve each system, 8 minutes per station! Ready GO!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194" name="Picture 2" descr="C:\Users\dstarbu\AppData\Local\Microsoft\Windows\Temporary Internet Files\Content.IE5\DL740V0G\MC90019078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915724"/>
            <a:ext cx="2183394" cy="178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47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5396" y="1405257"/>
            <a:ext cx="9144000" cy="55626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HW: Pg. 213/#78-90 Due WEDNESDAY</a:t>
            </a:r>
            <a:endParaRPr lang="en-US" sz="3200" b="1" dirty="0">
              <a:solidFill>
                <a:srgbClr val="FF0000"/>
              </a:solidFill>
            </a:endParaRP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write and solve systems of 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linear equations.</a:t>
            </a:r>
          </a:p>
          <a:p>
            <a:pPr marL="0" indent="0">
              <a:buNone/>
            </a:pPr>
            <a:r>
              <a:rPr lang="en-US" b="1" dirty="0" smtClean="0"/>
              <a:t>The senior class is hosting a spaghetti dinner to raise money for a class graduation gift. They will sell tickets for $10 each, and the cost to have the dinner is $5 per person PLUS a fixed cost of $225 for napkins, plates, cups, utensils and decorations. 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5" name="Picture 3" descr="C:\Users\dstarbu\AppData\Local\Microsoft\Windows\Temporary Internet Files\Content.IE5\WDNUO2VQ\MC90028116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81000"/>
            <a:ext cx="2438400" cy="175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3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Spaghetti Dinner……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What will the class’ REVENUE be if 50 people attend the dinner? 100 people? 200 people?</a:t>
            </a:r>
          </a:p>
          <a:p>
            <a:r>
              <a:rPr lang="en-US" dirty="0" smtClean="0"/>
              <a:t>What will the class’ COST be </a:t>
            </a:r>
            <a:r>
              <a:rPr lang="en-US" dirty="0"/>
              <a:t>if 50 people attend the dinner? 100 people? </a:t>
            </a:r>
            <a:r>
              <a:rPr lang="en-US" dirty="0" smtClean="0"/>
              <a:t>200 </a:t>
            </a:r>
            <a:r>
              <a:rPr lang="en-US" dirty="0"/>
              <a:t>people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What is the class’ BREAK EVEN point? When does REV = COST?</a:t>
            </a:r>
          </a:p>
          <a:p>
            <a:r>
              <a:rPr lang="en-US" dirty="0" smtClean="0"/>
              <a:t>Write an equation for the PROFIT for the class spaghetti dinner.</a:t>
            </a:r>
          </a:p>
          <a:p>
            <a:r>
              <a:rPr lang="en-US" dirty="0" smtClean="0"/>
              <a:t>What will the class’ PROFT be </a:t>
            </a:r>
            <a:r>
              <a:rPr lang="en-US" dirty="0"/>
              <a:t>if 50 people attend the dinner? 100 people? 200 people</a:t>
            </a:r>
            <a:r>
              <a:rPr lang="en-US" dirty="0" smtClean="0"/>
              <a:t>?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HW: Pg. 213/#78-90 Due WEDNESDAY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218" name="Picture 2" descr="C:\Users\dstarbu\AppData\Local\Microsoft\Windows\Temporary Internet Files\Content.IE5\G8ERFW2T\MC90023251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7200"/>
            <a:ext cx="1202562" cy="112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72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class wants to donate a stained glass window to the school for a graduation gift. The window costs $875. How many tickets will the class have to sell to the dinner to provide the window?</a:t>
            </a:r>
            <a:endParaRPr lang="en-US" b="1" dirty="0"/>
          </a:p>
        </p:txBody>
      </p:sp>
      <p:pic>
        <p:nvPicPr>
          <p:cNvPr id="8194" name="Picture 2" descr="C:\Users\dstarbu\AppData\Local\Microsoft\Windows\Temporary Internet Files\Content.IE5\G8ERFW2T\MC9002789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113419"/>
            <a:ext cx="2167595" cy="251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27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 DUE: </a:t>
            </a:r>
            <a:r>
              <a:rPr lang="en-US" sz="3200" b="1" dirty="0">
                <a:solidFill>
                  <a:srgbClr val="FF0000"/>
                </a:solidFill>
              </a:rPr>
              <a:t>Pg. 213/#</a:t>
            </a:r>
            <a:r>
              <a:rPr lang="en-US" sz="3200" b="1" dirty="0" smtClean="0">
                <a:solidFill>
                  <a:srgbClr val="FF0000"/>
                </a:solidFill>
              </a:rPr>
              <a:t>78-90; </a:t>
            </a:r>
            <a:r>
              <a:rPr lang="en-US" sz="3200" b="1" dirty="0" smtClean="0">
                <a:solidFill>
                  <a:srgbClr val="C00000"/>
                </a:solidFill>
              </a:rPr>
              <a:t>Pg</a:t>
            </a:r>
            <a:r>
              <a:rPr lang="en-US" sz="3200" b="1" dirty="0">
                <a:solidFill>
                  <a:srgbClr val="C00000"/>
                </a:solidFill>
              </a:rPr>
              <a:t>. 212/#1-34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READ Pg. 224/ Ex. #3; Pg. 230/ #1, 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CW: Pg. 230/#3-6, 9, 10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231/#11-22 Due FRIDAY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Quiz MONDAY – Writing and Solving Systems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8194" name="Picture 2" descr="C:\Users\dstarbu\AppData\Local\Microsoft\Windows\Temporary Internet Files\Content.IE5\G8ERFW2T\MP90040898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68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231/#</a:t>
            </a:r>
            <a:r>
              <a:rPr lang="en-US" sz="3200" b="1" dirty="0" smtClean="0">
                <a:solidFill>
                  <a:srgbClr val="C00000"/>
                </a:solidFill>
              </a:rPr>
              <a:t>11-22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</a:rPr>
              <a:t>The Drama Club sold both STUDENT and NON-STUDENT tickets to their fall play. Student tickets sold for $8 and NON-student tickets sold for $12. The club sold total of 315 tickets and made a total of $2932. How many of each ticket type did they sell?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Pg. 232/ #23-26, 29-36, 41- 44 Due TUESDAY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Quiz TUESDAY – Systems of Equations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8194" name="Picture 2" descr="C:\Users\dstarbu\AppData\Local\Microsoft\Windows\Temporary Internet Files\Content.IE5\DL740V0G\MC90017184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9284" y="152400"/>
            <a:ext cx="1872631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14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4102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rgbClr val="C00000"/>
                </a:solidFill>
              </a:rPr>
              <a:t>HW DUE: Pg. 231/#</a:t>
            </a:r>
            <a:r>
              <a:rPr lang="en-US" sz="3200" b="1" dirty="0" smtClean="0">
                <a:solidFill>
                  <a:srgbClr val="C00000"/>
                </a:solidFill>
              </a:rPr>
              <a:t>11-22; Pg</a:t>
            </a:r>
            <a:r>
              <a:rPr lang="en-US" sz="3200" b="1" dirty="0">
                <a:solidFill>
                  <a:srgbClr val="C00000"/>
                </a:solidFill>
              </a:rPr>
              <a:t>. 232/ #23-26, 29-36, 41- </a:t>
            </a:r>
            <a:r>
              <a:rPr lang="en-US" sz="3200" b="1" dirty="0" smtClean="0">
                <a:solidFill>
                  <a:srgbClr val="C00000"/>
                </a:solidFill>
              </a:rPr>
              <a:t>44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QUIZ Tuesday – Writing and Solving Systems of Equations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Semester Project – </a:t>
            </a:r>
            <a:r>
              <a:rPr lang="en-US" sz="3200" b="1" u="sng" dirty="0" smtClean="0">
                <a:solidFill>
                  <a:schemeClr val="tx2">
                    <a:lumMod val="50000"/>
                  </a:schemeClr>
                </a:solidFill>
              </a:rPr>
              <a:t>Due at Final Exam – Monday, Dec. 15, Per. 1 – NO LATE PROJECTS ACCEPTED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u="sng" dirty="0" smtClean="0">
                <a:solidFill>
                  <a:srgbClr val="C00000"/>
                </a:solidFill>
              </a:rPr>
              <a:t>Make-Up work due FRIDAY DEC. 12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Solving 3x3 Systems – Pg. 234/#15-20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5" name="Picture 3" descr="C:\Users\dstarbu\AppData\Local\Microsoft\Windows\Temporary Internet Files\Content.IE5\G8ERFW2T\MC9001114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707" y="4768888"/>
            <a:ext cx="2672991" cy="205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00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50292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rgbClr val="C00000"/>
                </a:solidFill>
              </a:rPr>
              <a:t>HW DUE: Pg. 231/#11-22; Pg. 232/ #23-26, 29-36, 41- 44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34411B"/>
                </a:solidFill>
              </a:rPr>
              <a:t>QUIZ TODAY </a:t>
            </a:r>
            <a:r>
              <a:rPr lang="en-US" sz="3200" b="1" dirty="0">
                <a:solidFill>
                  <a:srgbClr val="34411B"/>
                </a:solidFill>
              </a:rPr>
              <a:t>– Writing and Solving Systems of </a:t>
            </a:r>
            <a:r>
              <a:rPr lang="en-US" sz="3200" b="1" dirty="0" smtClean="0">
                <a:solidFill>
                  <a:srgbClr val="34411B"/>
                </a:solidFill>
              </a:rPr>
              <a:t>Equations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Semester Project – </a:t>
            </a:r>
            <a:r>
              <a:rPr lang="en-US" sz="3200" b="1" u="sng" dirty="0">
                <a:solidFill>
                  <a:schemeClr val="tx2">
                    <a:lumMod val="50000"/>
                  </a:schemeClr>
                </a:solidFill>
              </a:rPr>
              <a:t>Due at Final Exam – Monday, Dec. 15, Per. 1 – NO LATE PROJECTS ACCEPTED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u="sng" dirty="0">
                <a:solidFill>
                  <a:srgbClr val="C00000"/>
                </a:solidFill>
              </a:rPr>
              <a:t>Make-Up work due FRIDAY DEC. 12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</a:rPr>
              <a:t>Solving 3x3 Systems – Pg. 234/#15-20</a:t>
            </a:r>
            <a:endParaRPr lang="en-US" sz="32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32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30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starbu\AppData\Local\Microsoft\Windows\Temporary Internet Files\Content.IE5\T64TDZY3\1002-Abstract-Shiny-2015-new-year-Vecto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677" y="1905000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52578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6000" b="1" dirty="0" smtClean="0">
                <a:solidFill>
                  <a:srgbClr val="15B7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Happy New Year!</a:t>
            </a:r>
          </a:p>
          <a:p>
            <a:pPr marL="0" indent="0" algn="ctr">
              <a:buNone/>
            </a:pPr>
            <a:endParaRPr lang="en-US" sz="6000" b="1" dirty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6000" b="1" dirty="0" smtClean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6000" b="1" dirty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6000" b="1" dirty="0" smtClean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6000" b="1" dirty="0" smtClean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you GRADUATING this year?</a:t>
            </a:r>
          </a:p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Books and Binders – check WEDNESDAY</a:t>
            </a:r>
            <a:endParaRPr lang="en-US" sz="6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5678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257800"/>
          </a:xfrm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PRE-Test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CW: Pg. 213/#78-90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251/Chap. 4 Test Due FRIDAY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9223" name="Picture 7" descr="C:\Users\dstarbu\AppData\Local\Microsoft\Windows\Temporary Internet Files\Content.IE5\PU13Y89I\btw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349" y="3610583"/>
            <a:ext cx="2644561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40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daily Course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3752"/>
          </a:xfrm>
        </p:spPr>
        <p:txBody>
          <a:bodyPr/>
          <a:lstStyle/>
          <a:p>
            <a:r>
              <a:rPr lang="en-US" dirty="0" smtClean="0"/>
              <a:t>The daily learning objective and assignments should be written in the CLASSWORK section of your 3-ring binder at the beginning of class every day.</a:t>
            </a:r>
          </a:p>
          <a:p>
            <a:r>
              <a:rPr lang="en-US" dirty="0" smtClean="0"/>
              <a:t>You will see the daily objective for your class on the daily Power Point.</a:t>
            </a:r>
            <a:endParaRPr lang="en-US" dirty="0"/>
          </a:p>
        </p:txBody>
      </p:sp>
      <p:pic>
        <p:nvPicPr>
          <p:cNvPr id="18434" name="Picture 2" descr="C:\Users\dstarbu\AppData\Local\Microsoft\Windows\Temporary Internet Files\Content.IE5\2PUEW0UN\MC90037087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25" y="4433455"/>
            <a:ext cx="2469645" cy="226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28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251/Chap. 4 </a:t>
            </a:r>
            <a:r>
              <a:rPr lang="en-US" b="1" dirty="0" smtClean="0">
                <a:solidFill>
                  <a:srgbClr val="C00000"/>
                </a:solidFill>
              </a:rPr>
              <a:t>Test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/>
              <a:t>Graphing Inequality SYSTEMS</a:t>
            </a:r>
          </a:p>
          <a:p>
            <a:pPr lvl="1"/>
            <a:r>
              <a:rPr lang="en-US" b="1" dirty="0" smtClean="0"/>
              <a:t>Pg. 241</a:t>
            </a:r>
          </a:p>
          <a:p>
            <a:pPr marL="525463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CW: Pg. 243/ #1, 8, 18</a:t>
            </a:r>
          </a:p>
          <a:p>
            <a:pPr marL="525463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243/ #2, 10, 16 Due TUESDAY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8195" name="Picture 3" descr="C:\Users\dstarbu\AppData\Local\Microsoft\Windows\Temporary Internet Files\Content.IE5\PU13Y89I\969734836_78a7bc851b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2844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1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5105400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243/ #2, 10, 16 </a:t>
            </a:r>
            <a:endParaRPr lang="en-US" sz="3200" b="1" dirty="0" smtClean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0E3E16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>
                <a:latin typeface="Aharoni" pitchFamily="2" charset="-79"/>
                <a:cs typeface="Aharoni" pitchFamily="2" charset="-79"/>
              </a:rPr>
              <a:t>Students will WRITE and SIMPLIFY expressions using the RULES OF EXPONENTS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/>
              <a:t>Exponents and Rules of Exponents</a:t>
            </a:r>
          </a:p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 – Rules of Exponents</a:t>
            </a:r>
          </a:p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262/ #1-98 EVENS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Due FRIDAY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008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42353"/>
            <a:ext cx="8763000" cy="5215647"/>
          </a:xfrm>
        </p:spPr>
        <p:txBody>
          <a:bodyPr/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262/ #1-98 EVENS </a:t>
            </a:r>
          </a:p>
          <a:p>
            <a:pPr lvl="1"/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Due FRIDAY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Partner Task – Write 4 Ways</a:t>
            </a:r>
          </a:p>
          <a:p>
            <a:r>
              <a:rPr lang="en-US" dirty="0" smtClean="0"/>
              <a:t>Using your group’s exponential expression, write </a:t>
            </a:r>
            <a:r>
              <a:rPr lang="en-US" b="1" u="sng" dirty="0"/>
              <a:t>4</a:t>
            </a:r>
            <a:r>
              <a:rPr lang="en-US" b="1" u="sng" dirty="0" smtClean="0"/>
              <a:t> different </a:t>
            </a:r>
            <a:r>
              <a:rPr lang="en-US" dirty="0" smtClean="0"/>
              <a:t>expressions that are equivalent….Write each expression on a poster</a:t>
            </a:r>
          </a:p>
          <a:p>
            <a:r>
              <a:rPr lang="en-US" dirty="0" smtClean="0"/>
              <a:t>Example: `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68830"/>
              </p:ext>
            </p:extLst>
          </p:nvPr>
        </p:nvGraphicFramePr>
        <p:xfrm>
          <a:off x="1447800" y="5257800"/>
          <a:ext cx="609831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5" name="Equation" r:id="rId3" imgW="1765080" imgH="419040" progId="Equation.DSMT4">
                  <p:embed/>
                </p:oleObj>
              </mc:Choice>
              <mc:Fallback>
                <p:oleObj name="Equation" r:id="rId3" imgW="17650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7800" y="5257800"/>
                        <a:ext cx="6098310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0" name="Picture 8" descr="C:\Users\dstarbu\AppData\Local\Microsoft\Windows\Temporary Internet Files\Content.IE5\0YUTN8BJ\team-work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494" y="228600"/>
            <a:ext cx="2827506" cy="282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9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Now…..Check the work…..Simplify the expressions written on each poster!</a:t>
            </a:r>
          </a:p>
          <a:p>
            <a:endParaRPr lang="en-US" dirty="0"/>
          </a:p>
        </p:txBody>
      </p:sp>
      <p:pic>
        <p:nvPicPr>
          <p:cNvPr id="9218" name="Picture 2" descr="C:\Users\dstarbu\AppData\Local\Microsoft\Windows\Temporary Internet Files\Content.IE5\PU13Y89I\link_exchang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5689600" cy="34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73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763000" cy="5181600"/>
          </a:xfrm>
        </p:spPr>
        <p:txBody>
          <a:bodyPr>
            <a:normAutofit fontScale="85000" lnSpcReduction="20000"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HW: Pg. 262/ #1-98 EVENS </a:t>
            </a:r>
          </a:p>
          <a:p>
            <a:pPr lvl="1"/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Due FRIDAY</a:t>
            </a:r>
          </a:p>
          <a:p>
            <a:r>
              <a:rPr lang="en-US" b="1" dirty="0" smtClean="0">
                <a:solidFill>
                  <a:srgbClr val="0E3E16"/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WRITE and SIMPLIFY expressions using the SCIENTIFIC NOTATION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  <a:p>
            <a:r>
              <a:rPr lang="en-US" b="1" dirty="0" smtClean="0">
                <a:solidFill>
                  <a:srgbClr val="0E3E16"/>
                </a:solidFill>
                <a:hlinkClick r:id="rId2"/>
              </a:rPr>
              <a:t>https</a:t>
            </a:r>
            <a:r>
              <a:rPr lang="en-US" b="1" dirty="0">
                <a:solidFill>
                  <a:srgbClr val="0E3E16"/>
                </a:solidFill>
                <a:hlinkClick r:id="rId2"/>
              </a:rPr>
              <a:t>://</a:t>
            </a:r>
            <a:r>
              <a:rPr lang="en-US" b="1" dirty="0" smtClean="0">
                <a:solidFill>
                  <a:srgbClr val="0E3E16"/>
                </a:solidFill>
                <a:hlinkClick r:id="rId2"/>
              </a:rPr>
              <a:t>www.youtube.com/watch?v=0fKBhvDjuy0</a:t>
            </a:r>
            <a:endParaRPr lang="en-US" b="1" dirty="0" smtClean="0">
              <a:solidFill>
                <a:srgbClr val="0E3E16"/>
              </a:solidFill>
            </a:endParaRPr>
          </a:p>
          <a:p>
            <a:r>
              <a:rPr lang="en-US" b="1" dirty="0" smtClean="0">
                <a:solidFill>
                  <a:srgbClr val="0E3E16"/>
                </a:solidFill>
              </a:rPr>
              <a:t>Vocabulary and Readiness Check, Pg. 261</a:t>
            </a:r>
          </a:p>
          <a:p>
            <a:r>
              <a:rPr lang="en-US" b="1" dirty="0" smtClean="0">
                <a:solidFill>
                  <a:srgbClr val="0E3E16"/>
                </a:solidFill>
              </a:rPr>
              <a:t>Scientific Notation</a:t>
            </a:r>
          </a:p>
          <a:p>
            <a:pPr lvl="1"/>
            <a:r>
              <a:rPr lang="en-US" b="1" dirty="0" smtClean="0">
                <a:solidFill>
                  <a:srgbClr val="0E3E16"/>
                </a:solidFill>
              </a:rPr>
              <a:t>Expanding and Simplifying very LARGE and very SMALL numbers</a:t>
            </a:r>
          </a:p>
          <a:p>
            <a:pPr marL="514350" lvl="1" indent="-514350">
              <a:buFont typeface="Courier New" pitchFamily="49" charset="0"/>
              <a:buChar char="o"/>
            </a:pPr>
            <a:r>
              <a:rPr lang="en-US" sz="3800" b="1" dirty="0" smtClean="0">
                <a:solidFill>
                  <a:srgbClr val="C00000"/>
                </a:solidFill>
              </a:rPr>
              <a:t>HW</a:t>
            </a:r>
            <a:r>
              <a:rPr lang="en-US" sz="3800" b="1" dirty="0">
                <a:solidFill>
                  <a:srgbClr val="C00000"/>
                </a:solidFill>
              </a:rPr>
              <a:t>: Pg. 268/#1-88 Due </a:t>
            </a:r>
            <a:r>
              <a:rPr lang="en-US" sz="3800" b="1" dirty="0" smtClean="0">
                <a:solidFill>
                  <a:srgbClr val="C00000"/>
                </a:solidFill>
              </a:rPr>
              <a:t>WEDNESDAY</a:t>
            </a:r>
            <a:endParaRPr lang="en-US" sz="3800" b="1" dirty="0">
              <a:solidFill>
                <a:srgbClr val="C00000"/>
              </a:solidFill>
            </a:endParaRPr>
          </a:p>
          <a:p>
            <a:pPr lvl="1"/>
            <a:endParaRPr lang="en-US" dirty="0" smtClean="0">
              <a:solidFill>
                <a:srgbClr val="0E3E16"/>
              </a:solidFill>
            </a:endParaRPr>
          </a:p>
          <a:p>
            <a:pPr marL="457200" lvl="1" indent="-457200">
              <a:buFont typeface="Arial" pitchFamily="34" charset="0"/>
              <a:buChar char="•"/>
            </a:pPr>
            <a:endParaRPr lang="en-US" sz="3200" b="1" dirty="0" smtClean="0">
              <a:solidFill>
                <a:srgbClr val="0E3E16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30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>
            <a:noAutofit/>
          </a:bodyPr>
          <a:lstStyle/>
          <a:p>
            <a:r>
              <a:rPr lang="en-US" sz="6600" dirty="0" smtClean="0"/>
              <a:t>EXIT</a:t>
            </a:r>
            <a:br>
              <a:rPr lang="en-US" sz="6600" dirty="0" smtClean="0"/>
            </a:b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991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Simplify each of the expressions using the RULES OF EXPONENTS, STATING the rule you used for each step: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				      2.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3.				     4.	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5.				</a:t>
            </a:r>
            <a:r>
              <a:rPr lang="en-US" sz="2800" b="1" dirty="0" smtClean="0">
                <a:solidFill>
                  <a:srgbClr val="C00000"/>
                </a:solidFill>
              </a:rPr>
              <a:t>HW</a:t>
            </a:r>
            <a:r>
              <a:rPr lang="en-US" sz="2800" b="1" dirty="0">
                <a:solidFill>
                  <a:srgbClr val="C00000"/>
                </a:solidFill>
              </a:rPr>
              <a:t>: Pg. 268</a:t>
            </a:r>
            <a:r>
              <a:rPr lang="en-US" sz="2800" b="1" dirty="0" smtClean="0">
                <a:solidFill>
                  <a:srgbClr val="C00000"/>
                </a:solidFill>
              </a:rPr>
              <a:t>/#1-88 Due 						WEDNESDAY</a:t>
            </a:r>
            <a:endParaRPr lang="en-US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53954"/>
              </p:ext>
            </p:extLst>
          </p:nvPr>
        </p:nvGraphicFramePr>
        <p:xfrm>
          <a:off x="990600" y="2971800"/>
          <a:ext cx="18415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0" name="Equation" r:id="rId3" imgW="634680" imgH="444240" progId="Equation.DSMT4">
                  <p:embed/>
                </p:oleObj>
              </mc:Choice>
              <mc:Fallback>
                <p:oleObj name="Equation" r:id="rId3" imgW="6346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0600" y="2971800"/>
                        <a:ext cx="1841500" cy="1289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366047"/>
              </p:ext>
            </p:extLst>
          </p:nvPr>
        </p:nvGraphicFramePr>
        <p:xfrm>
          <a:off x="4648200" y="3276600"/>
          <a:ext cx="395816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1" name="Equation" r:id="rId5" imgW="1396800" imgH="228600" progId="Equation.DSMT4">
                  <p:embed/>
                </p:oleObj>
              </mc:Choice>
              <mc:Fallback>
                <p:oleObj name="Equation" r:id="rId5" imgW="1396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8200" y="3276600"/>
                        <a:ext cx="395816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313442"/>
              </p:ext>
            </p:extLst>
          </p:nvPr>
        </p:nvGraphicFramePr>
        <p:xfrm>
          <a:off x="685800" y="4495800"/>
          <a:ext cx="2713567" cy="787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2" name="Equation" r:id="rId7" imgW="787320" imgH="228600" progId="Equation.DSMT4">
                  <p:embed/>
                </p:oleObj>
              </mc:Choice>
              <mc:Fallback>
                <p:oleObj name="Equation" r:id="rId7" imgW="7873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0" y="4495800"/>
                        <a:ext cx="2713567" cy="787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184859"/>
              </p:ext>
            </p:extLst>
          </p:nvPr>
        </p:nvGraphicFramePr>
        <p:xfrm>
          <a:off x="5029200" y="4267200"/>
          <a:ext cx="14224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3" name="Equation" r:id="rId9" imgW="406080" imgH="419040" progId="Equation.DSMT4">
                  <p:embed/>
                </p:oleObj>
              </mc:Choice>
              <mc:Fallback>
                <p:oleObj name="Equation" r:id="rId9" imgW="4060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9200" y="4267200"/>
                        <a:ext cx="1422400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192078"/>
              </p:ext>
            </p:extLst>
          </p:nvPr>
        </p:nvGraphicFramePr>
        <p:xfrm>
          <a:off x="838200" y="5715000"/>
          <a:ext cx="23114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74" name="Equation" r:id="rId11" imgW="660240" imgH="228600" progId="Equation.DSMT4">
                  <p:embed/>
                </p:oleObj>
              </mc:Choice>
              <mc:Fallback>
                <p:oleObj name="Equation" r:id="rId11" imgW="6602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8200" y="5715000"/>
                        <a:ext cx="23114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331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dstarbu\AppData\Local\Microsoft\Windows\Temporary Internet Files\Content.IE5\PU13Y89I\honey-bee-thumb310036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0305">
            <a:off x="7713690" y="2445281"/>
            <a:ext cx="1174012" cy="13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1349" y="1219200"/>
            <a:ext cx="9144000" cy="5638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WRITE and EXPAND expressions using SCIENTIFIC NOTATION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Write each of the following using SCIENTIFIC NOTATION (10</a:t>
            </a:r>
            <a:r>
              <a:rPr lang="en-US" b="1" baseline="30000" dirty="0" smtClean="0">
                <a:solidFill>
                  <a:schemeClr val="accent1">
                    <a:lumMod val="75000"/>
                  </a:schemeClr>
                </a:solidFill>
              </a:rPr>
              <a:t>x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):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 honeybee weighs .00001 kg.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The U.S.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ational debt is $18,886,000,000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 human red blood cell is .0008 mm in size</a:t>
            </a:r>
          </a:p>
          <a:p>
            <a:pPr marL="514350" indent="-514350">
              <a:buAutoNum type="arabicPeriod"/>
            </a:pP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The Eiffel tower in Paris was built with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14,600,000 pounds (lbs.) of steel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HW: Pg. 268/#1-88 Due WEDNESDAY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42" name="Picture 2" descr="C:\Program Files\Microsoft Office\MEDIA\CAGCAT10\j015776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87" y="4876800"/>
            <a:ext cx="1794967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26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Calculating with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334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HW DUE: </a:t>
            </a:r>
            <a:r>
              <a:rPr lang="en-US" sz="4000" b="1" dirty="0">
                <a:solidFill>
                  <a:srgbClr val="C00000"/>
                </a:solidFill>
              </a:rPr>
              <a:t>Pg. 268/#1-88 </a:t>
            </a:r>
            <a:endParaRPr lang="en-US" sz="4000" b="1" dirty="0" smtClean="0">
              <a:solidFill>
                <a:srgbClr val="C00000"/>
              </a:solidFill>
            </a:endParaRPr>
          </a:p>
          <a:p>
            <a:r>
              <a:rPr lang="en-US" sz="4000" b="1" dirty="0" smtClean="0">
                <a:solidFill>
                  <a:srgbClr val="FF0000"/>
                </a:solidFill>
              </a:rPr>
              <a:t>HW: Pg. 262/#100-132 EVENS; 269</a:t>
            </a:r>
            <a:r>
              <a:rPr lang="en-US" sz="4000" b="1" smtClean="0">
                <a:solidFill>
                  <a:srgbClr val="FF0000"/>
                </a:solidFill>
              </a:rPr>
              <a:t>/#68-106 </a:t>
            </a:r>
            <a:r>
              <a:rPr lang="en-US" sz="4000" b="1" dirty="0" smtClean="0">
                <a:solidFill>
                  <a:srgbClr val="FF0000"/>
                </a:solidFill>
              </a:rPr>
              <a:t>EVENS</a:t>
            </a:r>
          </a:p>
          <a:p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Calculating with Powers of 10</a:t>
            </a:r>
            <a:r>
              <a:rPr lang="en-US" sz="4000" b="1" baseline="30000" dirty="0">
                <a:solidFill>
                  <a:schemeClr val="accent4">
                    <a:lumMod val="75000"/>
                  </a:schemeClr>
                </a:solidFill>
              </a:rPr>
              <a:t>x</a:t>
            </a:r>
          </a:p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Table Task – Copy work in CW section of binder, turn in one paper per table</a:t>
            </a:r>
          </a:p>
          <a:p>
            <a:endParaRPr lang="en-US" sz="4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7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starbu\AppData\Local\Microsoft\Windows\Temporary Internet Files\Content.IE5\PU13Y89I\02-polynomials-02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2621">
            <a:off x="6476999" y="259404"/>
            <a:ext cx="2495550" cy="295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67574" cy="1143000"/>
          </a:xfrm>
        </p:spPr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5410200"/>
          </a:xfrm>
        </p:spPr>
        <p:txBody>
          <a:bodyPr>
            <a:normAutofit fontScale="92500"/>
          </a:bodyPr>
          <a:lstStyle/>
          <a:p>
            <a:r>
              <a:rPr lang="en-US" sz="3600" b="1" dirty="0" smtClean="0"/>
              <a:t>Polynomials – Pg. 270</a:t>
            </a:r>
          </a:p>
          <a:p>
            <a:r>
              <a:rPr lang="en-US" sz="3600" b="1" dirty="0" smtClean="0"/>
              <a:t>Defining Polynomials </a:t>
            </a:r>
          </a:p>
          <a:p>
            <a:r>
              <a:rPr lang="en-US" sz="3600" b="1" dirty="0" smtClean="0"/>
              <a:t>Defining the DEGREE of a TERM and the DEGREE of a POLYNOMIAL</a:t>
            </a:r>
          </a:p>
          <a:p>
            <a:r>
              <a:rPr lang="en-US" sz="3600" b="1" dirty="0" smtClean="0"/>
              <a:t>Simplifying and Factoring</a:t>
            </a:r>
          </a:p>
          <a:p>
            <a:pPr lvl="1"/>
            <a:r>
              <a:rPr lang="en-US" b="1" dirty="0" smtClean="0"/>
              <a:t>Combining LIKE Terms Pg. 281/#105-108</a:t>
            </a:r>
          </a:p>
          <a:p>
            <a:r>
              <a:rPr lang="en-US" sz="3600" b="1" dirty="0" smtClean="0"/>
              <a:t>Evaluating Polynomials – Order of Operations</a:t>
            </a:r>
          </a:p>
          <a:p>
            <a:r>
              <a:rPr lang="en-US" sz="3600" b="1" dirty="0" smtClean="0">
                <a:solidFill>
                  <a:srgbClr val="0E3E16"/>
                </a:solidFill>
              </a:rPr>
              <a:t>TEST #1 - WEDNESDAY</a:t>
            </a:r>
          </a:p>
          <a:p>
            <a:r>
              <a:rPr lang="en-US" sz="3600" b="1" dirty="0" smtClean="0">
                <a:solidFill>
                  <a:srgbClr val="C00000"/>
                </a:solidFill>
              </a:rPr>
              <a:t>HW: Pg. 279/ #1-80 Due FRIDAY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7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starbu\AppData\Local\Microsoft\Windows\Temporary Internet Files\Content.IE5\ZZ3834D9\chapter0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657600"/>
            <a:ext cx="6562725" cy="29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279/ #</a:t>
            </a:r>
            <a:r>
              <a:rPr lang="en-US" b="1" dirty="0" smtClean="0">
                <a:solidFill>
                  <a:srgbClr val="C00000"/>
                </a:solidFill>
              </a:rPr>
              <a:t>1-80  </a:t>
            </a:r>
            <a:r>
              <a:rPr lang="en-US" b="1" dirty="0">
                <a:solidFill>
                  <a:srgbClr val="C00000"/>
                </a:solidFill>
              </a:rPr>
              <a:t>Due </a:t>
            </a:r>
            <a:r>
              <a:rPr lang="en-US" b="1" dirty="0" smtClean="0">
                <a:solidFill>
                  <a:srgbClr val="C00000"/>
                </a:solidFill>
              </a:rPr>
              <a:t>FRIDAY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Review of FUNCTION NOTATION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279/ #81-88</a:t>
            </a:r>
          </a:p>
          <a:p>
            <a:r>
              <a:rPr lang="en-US" b="1" dirty="0" smtClean="0">
                <a:solidFill>
                  <a:srgbClr val="0E3E16"/>
                </a:solidFill>
              </a:rPr>
              <a:t>Test #1 WEDNESDAY</a:t>
            </a:r>
            <a:endParaRPr lang="en-US" b="1" dirty="0">
              <a:solidFill>
                <a:srgbClr val="0E3E16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10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GO!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 the objective:</a:t>
            </a:r>
          </a:p>
          <a:p>
            <a:pPr marL="0" indent="0">
              <a:buNone/>
            </a:pPr>
            <a:r>
              <a:rPr lang="en-US" b="1" dirty="0" smtClean="0"/>
              <a:t>Students will use graphing and equations to solve problems.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 smtClean="0"/>
              <a:t>CW: Scatterplots, slope/intercept and point/slope</a:t>
            </a:r>
            <a:endParaRPr lang="en-US" b="1" dirty="0"/>
          </a:p>
        </p:txBody>
      </p:sp>
      <p:pic>
        <p:nvPicPr>
          <p:cNvPr id="1026" name="Picture 2" descr="C:\Users\dstarbu\AppData\Local\Microsoft\Windows\Temporary Internet Files\Content.IE5\WDNUO2VQ\MP90038727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648200"/>
            <a:ext cx="2631716" cy="187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59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starbu\AppData\Local\Microsoft\Windows\Temporary Internet Files\Content.IE5\ZZ3834D9\foil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777" y="4191001"/>
            <a:ext cx="275211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610600" cy="4830763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Multiplying Polynomials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Multiplying BI-</a:t>
            </a:r>
            <a:r>
              <a:rPr lang="en-US" b="1" dirty="0" err="1" smtClean="0">
                <a:solidFill>
                  <a:schemeClr val="bg2">
                    <a:lumMod val="10000"/>
                  </a:schemeClr>
                </a:solidFill>
              </a:rPr>
              <a:t>nomials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 &gt;&gt; TRI-</a:t>
            </a:r>
            <a:r>
              <a:rPr lang="en-US" b="1" dirty="0" err="1" smtClean="0">
                <a:solidFill>
                  <a:schemeClr val="bg2">
                    <a:lumMod val="10000"/>
                  </a:schemeClr>
                </a:solidFill>
              </a:rPr>
              <a:t>nomials</a:t>
            </a:r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1"/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F-O-I-L: FIRST, OUTER, INNER, LAST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CW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</a:rPr>
              <a:t>: Pg. 289/ #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1-14; 83-88, 95, 96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HW: PG. 288/#1-88 Due WEDNESDAY</a:t>
            </a:r>
          </a:p>
          <a:p>
            <a:pPr marL="457200" lvl="1" indent="-457200">
              <a:buFont typeface="Arial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966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HW: PG. 288/#1-88 Due WEDNESDAY</a:t>
            </a:r>
          </a:p>
          <a:p>
            <a:r>
              <a:rPr lang="en-US" dirty="0" smtClean="0"/>
              <a:t>FACTORING – Going BACKWARDS</a:t>
            </a:r>
          </a:p>
          <a:p>
            <a:pPr lvl="1"/>
            <a:r>
              <a:rPr lang="en-US" dirty="0" smtClean="0"/>
              <a:t>Pg. 291</a:t>
            </a:r>
            <a:endParaRPr lang="en-US" dirty="0"/>
          </a:p>
        </p:txBody>
      </p:sp>
      <p:pic>
        <p:nvPicPr>
          <p:cNvPr id="10248" name="Picture 8" descr="C:\Users\dstarbu\AppData\Local\Microsoft\Windows\Temporary Internet Files\Content.IE5\0YUTN8BJ\overthink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3429000"/>
            <a:ext cx="4064000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7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458200" cy="498316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HW CHECK: Complete on separate page:</a:t>
            </a:r>
          </a:p>
          <a:p>
            <a:pPr marL="742950" lvl="2" indent="-342900"/>
            <a:r>
              <a:rPr lang="en-US" b="1" dirty="0" smtClean="0">
                <a:solidFill>
                  <a:srgbClr val="FF0000"/>
                </a:solidFill>
              </a:rPr>
              <a:t>Pg. 288/ #9, 25, 40, 63, 86  - Due at 8:00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Complete the following with your group:</a:t>
            </a:r>
          </a:p>
          <a:p>
            <a:pPr marL="742950" lvl="2" indent="-342900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CW: Pg. 289/ #89-109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Factoring buy GROUPING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295/ #1-80 Due TUESDAY</a:t>
            </a:r>
          </a:p>
          <a:p>
            <a:pPr marL="0" lvl="1" indent="0">
              <a:buNone/>
            </a:pP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dstarbu\AppData\Local\Microsoft\Windows\Temporary Internet Files\Content.IE5\T64TDZY3\puzzle_4_piece_iStock_000015605519XSmall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61204"/>
            <a:ext cx="3467100" cy="22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96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- 055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EXIT – Complete the following on a separate sheet, showing all work: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Pg. 290/ #111-116</a:t>
            </a:r>
          </a:p>
          <a:p>
            <a:pPr marL="0" lvl="1" indent="0">
              <a:buNone/>
            </a:pPr>
            <a:r>
              <a:rPr lang="en-US" sz="3200" b="1" dirty="0">
                <a:solidFill>
                  <a:srgbClr val="C00000"/>
                </a:solidFill>
              </a:rPr>
              <a:t>HW: Pg. 295/ #1-80 Due TUESDAY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267" name="Picture 3" descr="C:\Users\dstarbu\AppData\Local\Microsoft\Windows\Temporary Internet Files\Content.IE5\PU13Y89I\einstein_think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923380"/>
            <a:ext cx="3860800" cy="278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5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Factoring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by GROUPING</a:t>
            </a:r>
          </a:p>
          <a:p>
            <a:pPr marL="742950" lvl="2" indent="-342900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Pg. 293</a:t>
            </a:r>
          </a:p>
          <a:p>
            <a:pPr marL="742950" lvl="2" indent="-342900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Pg. 295/ 57, 60, 68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CW: Pg. 295/ #81, 82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</a:t>
            </a:r>
            <a:r>
              <a:rPr lang="en-US" sz="3200" b="1" dirty="0">
                <a:solidFill>
                  <a:srgbClr val="C00000"/>
                </a:solidFill>
              </a:rPr>
              <a:t>: Pg. 295/ #1-80 Due TUESDAY</a:t>
            </a:r>
          </a:p>
          <a:p>
            <a:endParaRPr lang="en-US" dirty="0"/>
          </a:p>
        </p:txBody>
      </p:sp>
      <p:pic>
        <p:nvPicPr>
          <p:cNvPr id="10242" name="Picture 2" descr="C:\Users\dstarbu\AppData\Local\Microsoft\Windows\Temporary Internet Files\Content.IE5\PU13Y89I\algebra_and_geometry__factoring_by_grouping.pn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250987"/>
            <a:ext cx="6873655" cy="333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1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924800" cy="467836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Progress Reports: Make Up work DUE WEDNESDAY FEB. 18, 3 pm – NO EXCEPTIONS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</a:t>
            </a:r>
            <a:r>
              <a:rPr lang="en-US" sz="3200" b="1" dirty="0">
                <a:solidFill>
                  <a:srgbClr val="C00000"/>
                </a:solidFill>
              </a:rPr>
              <a:t>: Pg. 295/ #1-80 Due </a:t>
            </a:r>
            <a:r>
              <a:rPr lang="en-US" sz="3200" b="1" dirty="0" smtClean="0">
                <a:solidFill>
                  <a:srgbClr val="C00000"/>
                </a:solidFill>
              </a:rPr>
              <a:t>TUESDAY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CW: Pg. 296/ #87-100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Test WEDNESDAY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42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6145" y="2970719"/>
            <a:ext cx="2286000" cy="375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6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starbu\AppData\Local\Microsoft\Windows\Temporary Internet Files\Content.IE5\0YUTN8BJ\question-mark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86200"/>
            <a:ext cx="3124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991600" cy="5257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: Factoring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WSheet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‘Books…’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Factoring Special Products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303/#1-42 Due FRIDAY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E3E16"/>
                </a:solidFill>
              </a:rPr>
              <a:t>QUIZ WEDNESDAY – Simplifying and Factoring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MAKE-UP 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Work – Test Re-Takes</a:t>
            </a:r>
          </a:p>
          <a:p>
            <a:pPr marL="742950" lvl="2" indent="-342900"/>
            <a:r>
              <a:rPr lang="en-US" sz="3200" b="1" u="sng" dirty="0" smtClean="0">
                <a:solidFill>
                  <a:schemeClr val="bg2">
                    <a:lumMod val="25000"/>
                  </a:schemeClr>
                </a:solidFill>
              </a:rPr>
              <a:t>DUE WEDNESDAY </a:t>
            </a:r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FEB. 18, </a:t>
            </a:r>
            <a:r>
              <a:rPr lang="en-US" sz="3200" b="1" u="sng" dirty="0" smtClean="0">
                <a:solidFill>
                  <a:schemeClr val="bg2">
                    <a:lumMod val="25000"/>
                  </a:schemeClr>
                </a:solidFill>
              </a:rPr>
              <a:t>3 </a:t>
            </a:r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pm </a:t>
            </a:r>
            <a:r>
              <a:rPr lang="en-US" sz="3200" b="1" u="sng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742950" lvl="2" indent="-342900"/>
            <a:r>
              <a:rPr lang="en-US" sz="3200" b="1" u="sng" dirty="0" smtClean="0">
                <a:solidFill>
                  <a:schemeClr val="bg2">
                    <a:lumMod val="25000"/>
                  </a:schemeClr>
                </a:solidFill>
              </a:rPr>
              <a:t>NO </a:t>
            </a:r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EXCEPTIONS</a:t>
            </a:r>
          </a:p>
          <a:p>
            <a:pPr marL="0" lvl="1" indent="0">
              <a:buNone/>
            </a:pPr>
            <a:endParaRPr lang="en-US" sz="3200" b="1" dirty="0">
              <a:solidFill>
                <a:srgbClr val="0E3E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6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2578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Quiz 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Pg. 310/Integrated Review #1 – 8 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Pg. 313/ #9 – 14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Due at 8:15 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: Factoring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WSheet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‘Books…’</a:t>
            </a:r>
          </a:p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Factoring Special Products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>
                <a:solidFill>
                  <a:srgbClr val="C00000"/>
                </a:solidFill>
              </a:rPr>
              <a:t>HW: Pg. 303/#1-42 Due FRIDAY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MAKE-UP 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</a:rPr>
              <a:t>Work – Test Re-Takes</a:t>
            </a:r>
          </a:p>
          <a:p>
            <a:pPr marL="742950" lvl="2" indent="-342900"/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DUE WEDNESDAY FEB. 18, 3 pm  </a:t>
            </a:r>
          </a:p>
          <a:p>
            <a:pPr marL="742950" lvl="2" indent="-342900"/>
            <a:r>
              <a:rPr lang="en-US" sz="3200" b="1" u="sng" dirty="0">
                <a:solidFill>
                  <a:schemeClr val="bg2">
                    <a:lumMod val="25000"/>
                  </a:schemeClr>
                </a:solidFill>
              </a:rPr>
              <a:t>NO EXCEPTIONS</a:t>
            </a:r>
          </a:p>
          <a:p>
            <a:pPr lvl="1"/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45" name="Picture 5" descr="C:\Users\dstarbu\AppData\Local\Microsoft\Windows\Temporary Internet Files\Content.IE5\PU13Y89I\confused-stick-figure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921" y="2209800"/>
            <a:ext cx="3151079" cy="233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7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0292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</a:rPr>
              <a:t>Pg. 305-309/ Practice #2-9, Vocab and Readiness Check Pg. 310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Factoring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Special Products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(a </a:t>
            </a:r>
            <a:r>
              <a:rPr lang="en-US" b="1" u="sng" dirty="0" smtClean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b) </a:t>
            </a:r>
            <a:r>
              <a:rPr lang="en-US" b="1" baseline="300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</a:t>
            </a:r>
            <a:r>
              <a:rPr lang="en-US" b="1" baseline="300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-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b</a:t>
            </a:r>
            <a:r>
              <a:rPr lang="en-US" b="1" baseline="30000" dirty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</a:t>
            </a:r>
            <a:r>
              <a:rPr lang="en-US" b="1" baseline="300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u="sng" dirty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b</a:t>
            </a:r>
            <a:r>
              <a:rPr lang="en-US" b="1" baseline="30000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309/#1-66 Due Tuesday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34411B"/>
                </a:solidFill>
              </a:rPr>
              <a:t>Chapter 5 Test WEDNESDAY</a:t>
            </a:r>
            <a:endParaRPr lang="en-US" sz="3200" b="1" dirty="0">
              <a:solidFill>
                <a:srgbClr val="34411B"/>
              </a:solidFill>
            </a:endParaRPr>
          </a:p>
          <a:p>
            <a:pPr marL="457200" lvl="1" indent="0">
              <a:buNone/>
            </a:pPr>
            <a:endParaRPr lang="en-US" b="1" baseline="30000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§"/>
            </a:pPr>
            <a:endParaRPr lang="en-US" b="1" baseline="300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dstarbu\AppData\Local\Microsoft\Windows\Temporary Internet Files\Content.IE5\T64TDZY3\Snowflake_300h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57400"/>
            <a:ext cx="26003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86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32037"/>
            <a:ext cx="8229600" cy="4525963"/>
          </a:xfrm>
        </p:spPr>
        <p:txBody>
          <a:bodyPr/>
          <a:lstStyle/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 DUE: </a:t>
            </a:r>
            <a:r>
              <a:rPr lang="en-US" sz="3200" b="1" dirty="0">
                <a:solidFill>
                  <a:srgbClr val="C00000"/>
                </a:solidFill>
              </a:rPr>
              <a:t>Pg. 309/#</a:t>
            </a:r>
            <a:r>
              <a:rPr lang="en-US" sz="3200" b="1" dirty="0" smtClean="0">
                <a:solidFill>
                  <a:srgbClr val="C00000"/>
                </a:solidFill>
              </a:rPr>
              <a:t>1-66</a:t>
            </a:r>
            <a:endParaRPr lang="en-US" sz="3200" b="1" dirty="0">
              <a:solidFill>
                <a:srgbClr val="C00000"/>
              </a:solidFill>
            </a:endParaRP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>
                <a:solidFill>
                  <a:srgbClr val="34411B"/>
                </a:solidFill>
              </a:rPr>
              <a:t>Chapter 5 Test WEDNESDAY</a:t>
            </a:r>
          </a:p>
          <a:p>
            <a:r>
              <a:rPr lang="en-US" dirty="0" smtClean="0"/>
              <a:t>Chapter 5 Review – Pg. 310</a:t>
            </a:r>
          </a:p>
          <a:p>
            <a:pPr lvl="1"/>
            <a:r>
              <a:rPr lang="en-US" dirty="0" smtClean="0"/>
              <a:t>Practice #1, #2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HW: Pg. 313/ #9-57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10244" name="Picture 4" descr="C:\Users\dstarbu\AppData\Local\Microsoft\Windows\Temporary Internet Files\Content.IE5\ZZ3834D9\KeepCalmMath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490" y="2151434"/>
            <a:ext cx="3175907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43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You need: Ad $ vs. Profit $ WSHT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Copy the class objective in the CW section of your binder: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Students will solve equations using algebraic methods and check their answers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#2: Practice 2.6 – Due TUESDAY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dstarbu\AppData\Local\Microsoft\Windows\Temporary Internet Files\Content.IE5\WDNUO2VQ\MC91021587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1000"/>
            <a:ext cx="21907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84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Solving for Solutions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314/Practice #1-10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322/#1-68 Due WEDNESDAY</a:t>
            </a:r>
          </a:p>
          <a:p>
            <a:endParaRPr lang="en-US" dirty="0"/>
          </a:p>
        </p:txBody>
      </p:sp>
      <p:pic>
        <p:nvPicPr>
          <p:cNvPr id="10242" name="Picture 2" descr="C:\Users\dstarbu\AppData\Local\Microsoft\Windows\Temporary Internet Files\Content.IE5\PU13Y89I\chapter0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581399"/>
            <a:ext cx="6113212" cy="270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61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5334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325/ #87-100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/>
              <a:t>Students will calculate and solve for values using various functions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CW: Pg. 323/ #71-86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345/#1-32 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34411B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NEXT WEEK: Class meets in ROOM 218, Mon., Tues., and Thurs.</a:t>
            </a:r>
            <a:endParaRPr lang="en-US" dirty="0">
              <a:solidFill>
                <a:srgbClr val="34411B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895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 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325/ #</a:t>
            </a:r>
            <a:r>
              <a:rPr lang="en-US" b="1" dirty="0" smtClean="0">
                <a:solidFill>
                  <a:srgbClr val="C00000"/>
                </a:solidFill>
              </a:rPr>
              <a:t>87-100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Rational Functions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Domain and Range re-visited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Simplifying Rational Expressions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Pg. 336 – Examples and Practice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345/#1-32 Due THURSDAY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44" name="Picture 4" descr="C:\Users\dstarbu\AppData\Local\Microsoft\Windows\Temporary Internet Files\Content.IE5\PU13Y89I\Fractions-Clipart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286000"/>
            <a:ext cx="2184400" cy="19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96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state the DOMAIN and the RANGE for various functions</a:t>
            </a:r>
            <a:endParaRPr lang="en-US" b="1" dirty="0">
              <a:latin typeface="Aharoni" pitchFamily="2" charset="-79"/>
              <a:cs typeface="Aharoni" pitchFamily="2" charset="-79"/>
            </a:endParaRPr>
          </a:p>
          <a:p>
            <a:r>
              <a:rPr lang="en-US" dirty="0" smtClean="0"/>
              <a:t>Find the DOMAIN and the RANGE  for the functions: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24215"/>
              </p:ext>
            </p:extLst>
          </p:nvPr>
        </p:nvGraphicFramePr>
        <p:xfrm>
          <a:off x="2971800" y="4419600"/>
          <a:ext cx="3867818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9" name="Equation" r:id="rId3" imgW="901440" imgH="482400" progId="Equation.DSMT4">
                  <p:embed/>
                </p:oleObj>
              </mc:Choice>
              <mc:Fallback>
                <p:oleObj name="Equation" r:id="rId3" imgW="9014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1800" y="4419600"/>
                        <a:ext cx="3867818" cy="207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5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function, find f(6):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How does your answer affect the DOMAIN?</a:t>
            </a:r>
          </a:p>
          <a:p>
            <a:r>
              <a:rPr lang="en-US" dirty="0" smtClean="0"/>
              <a:t>How does your answer affect the RANGE?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822668"/>
              </p:ext>
            </p:extLst>
          </p:nvPr>
        </p:nvGraphicFramePr>
        <p:xfrm>
          <a:off x="2895600" y="2381250"/>
          <a:ext cx="3162300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Equation" r:id="rId3" imgW="838080" imgH="419040" progId="Equation.DSMT4">
                  <p:embed/>
                </p:oleObj>
              </mc:Choice>
              <mc:Fallback>
                <p:oleObj name="Equation" r:id="rId3" imgW="8380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5600" y="2381250"/>
                        <a:ext cx="3162300" cy="158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03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Factor each </a:t>
            </a:r>
            <a:r>
              <a:rPr lang="en-US" dirty="0" smtClean="0"/>
              <a:t>equation and solve for the roots: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solidFill>
                  <a:srgbClr val="002060"/>
                </a:solidFill>
              </a:rPr>
              <a:t>CWSHT: Simplifying Rational Functions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345/#1-32 Due </a:t>
            </a:r>
            <a:r>
              <a:rPr lang="en-US" b="1" dirty="0" smtClean="0">
                <a:solidFill>
                  <a:srgbClr val="C00000"/>
                </a:solidFill>
              </a:rPr>
              <a:t>THURSDAY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EXIT </a:t>
            </a:r>
            <a:r>
              <a:rPr lang="en-US" b="1" dirty="0">
                <a:solidFill>
                  <a:srgbClr val="34411B"/>
                </a:solidFill>
              </a:rPr>
              <a:t>SLIP THURSDAY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491943"/>
              </p:ext>
            </p:extLst>
          </p:nvPr>
        </p:nvGraphicFramePr>
        <p:xfrm>
          <a:off x="2895600" y="2438400"/>
          <a:ext cx="3587750" cy="203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3" name="Equation" r:id="rId3" imgW="1231560" imgH="698400" progId="Equation.DSMT4">
                  <p:embed/>
                </p:oleObj>
              </mc:Choice>
              <mc:Fallback>
                <p:oleObj name="Equation" r:id="rId3" imgW="1231560" imgH="698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5600" y="2438400"/>
                        <a:ext cx="3587750" cy="2034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43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starbu\AppData\Local\Microsoft\Windows\Temporary Internet Files\Content.IE5\PU13Y89I\thinking-childre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3278014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34411B"/>
                </a:solidFill>
              </a:rPr>
              <a:t>Find your NEW Assigned Seat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DUE: Pg. 345/#1-32; WSHT Rational Functions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Students will SIMPLIFY and SOLVE RATIONAL expressions and equations</a:t>
            </a:r>
          </a:p>
          <a:p>
            <a:r>
              <a:rPr lang="en-US" dirty="0" smtClean="0"/>
              <a:t>Multiplying and Dividing Rational Functions</a:t>
            </a:r>
          </a:p>
          <a:p>
            <a:r>
              <a:rPr lang="en-US" dirty="0" smtClean="0"/>
              <a:t>Reciprocals</a:t>
            </a:r>
          </a:p>
          <a:p>
            <a:r>
              <a:rPr lang="en-US" dirty="0"/>
              <a:t>Using FACTORING to simplify with Multiplication and Division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EXIT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SLIP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: Pg. 345/ #33-70 DUE </a:t>
            </a:r>
            <a:r>
              <a:rPr lang="en-US" b="1" dirty="0" smtClean="0">
                <a:solidFill>
                  <a:srgbClr val="C00000"/>
                </a:solidFill>
              </a:rPr>
              <a:t>WEDNESDAY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9250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Multiply the following. Write you answer in LOWEST TERMS:</a:t>
            </a:r>
          </a:p>
          <a:p>
            <a:pPr marL="0" indent="0">
              <a:buNone/>
            </a:pPr>
            <a:r>
              <a:rPr lang="en-US" dirty="0" smtClean="0"/>
              <a:t>1.					2.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3.                                                 4.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HW </a:t>
            </a:r>
            <a:r>
              <a:rPr lang="en-US" b="1" dirty="0">
                <a:solidFill>
                  <a:srgbClr val="C00000"/>
                </a:solidFill>
              </a:rPr>
              <a:t>: Pg. 345/ #33-70 DUE WEDNESDAY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980853"/>
              </p:ext>
            </p:extLst>
          </p:nvPr>
        </p:nvGraphicFramePr>
        <p:xfrm>
          <a:off x="762000" y="2438400"/>
          <a:ext cx="1238864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3" name="Equation" r:id="rId3" imgW="355320" imgH="393480" progId="Equation.DSMT4">
                  <p:embed/>
                </p:oleObj>
              </mc:Choice>
              <mc:Fallback>
                <p:oleObj name="Equation" r:id="rId3" imgW="3553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2438400"/>
                        <a:ext cx="1238864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256809"/>
              </p:ext>
            </p:extLst>
          </p:nvPr>
        </p:nvGraphicFramePr>
        <p:xfrm>
          <a:off x="5410200" y="2286000"/>
          <a:ext cx="2512242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4" name="Equation" r:id="rId5" imgW="774360" imgH="444240" progId="Equation.DSMT4">
                  <p:embed/>
                </p:oleObj>
              </mc:Choice>
              <mc:Fallback>
                <p:oleObj name="Equation" r:id="rId5" imgW="774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0200" y="2286000"/>
                        <a:ext cx="2512242" cy="144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007767"/>
              </p:ext>
            </p:extLst>
          </p:nvPr>
        </p:nvGraphicFramePr>
        <p:xfrm>
          <a:off x="5257800" y="3962400"/>
          <a:ext cx="36004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5" name="Equation" r:id="rId7" imgW="1257120" imgH="419040" progId="Equation.DSMT4">
                  <p:embed/>
                </p:oleObj>
              </mc:Choice>
              <mc:Fallback>
                <p:oleObj name="Equation" r:id="rId7" imgW="12571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57800" y="3962400"/>
                        <a:ext cx="3600450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268739"/>
              </p:ext>
            </p:extLst>
          </p:nvPr>
        </p:nvGraphicFramePr>
        <p:xfrm>
          <a:off x="381000" y="4057650"/>
          <a:ext cx="3236768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6" name="Equation" r:id="rId9" imgW="1130040" imgH="419040" progId="Equation.DSMT4">
                  <p:embed/>
                </p:oleObj>
              </mc:Choice>
              <mc:Fallback>
                <p:oleObj name="Equation" r:id="rId9" imgW="113004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1000" y="4057650"/>
                        <a:ext cx="3236768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1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7" name="Picture 13" descr="C:\Users\dstarbu\AppData\Local\Microsoft\Windows\Temporary Internet Files\Content.IE5\PU13Y89I\drunk-leprechau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639369"/>
            <a:ext cx="2274651" cy="321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5B7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Happy St. Patrick’s Day</a:t>
            </a:r>
            <a:endParaRPr lang="en-US" dirty="0">
              <a:solidFill>
                <a:srgbClr val="15B7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" y="1600201"/>
            <a:ext cx="7040880" cy="5029200"/>
          </a:xfrm>
        </p:spPr>
      </p:pic>
      <p:pic>
        <p:nvPicPr>
          <p:cNvPr id="16387" name="Picture 3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dstarbu\AppData\Local\Microsoft\Windows\Temporary Internet Files\Content.IE5\ZZ3834D9\bi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C:\Users\dstarbu\AppData\Local\Microsoft\Windows\Temporary Internet Files\Content.IE5\ZZ3834D9\four-leaf-clover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1964">
            <a:off x="6722572" y="4684786"/>
            <a:ext cx="896252" cy="95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34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starbu\AppData\Local\Microsoft\Windows\Temporary Internet Files\Content.IE5\PU13Y89I\thinking_thought-bubble_man_doubt_veer_3077149_M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979" y="4191000"/>
            <a:ext cx="39992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4864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HW: Pg. 345/ #33-70 DUE WEDNESDAY</a:t>
            </a:r>
          </a:p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Adding and Subtracting Rational Functions</a:t>
            </a:r>
          </a:p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Finding Common Denominators</a:t>
            </a:r>
          </a:p>
          <a:p>
            <a:pPr marL="0" indent="0">
              <a:buNone/>
            </a:pPr>
            <a:r>
              <a:rPr lang="en-US" dirty="0" smtClean="0"/>
              <a:t>	Add:						Subtract: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624171"/>
              </p:ext>
            </p:extLst>
          </p:nvPr>
        </p:nvGraphicFramePr>
        <p:xfrm>
          <a:off x="264967" y="3657600"/>
          <a:ext cx="2115211" cy="2226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8" name="Equation" r:id="rId4" imgW="380880" imgH="393480" progId="Equation.DSMT4">
                  <p:embed/>
                </p:oleObj>
              </mc:Choice>
              <mc:Fallback>
                <p:oleObj name="Equation" r:id="rId4" imgW="380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4967" y="3657600"/>
                        <a:ext cx="2115211" cy="2226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5202"/>
              </p:ext>
            </p:extLst>
          </p:nvPr>
        </p:nvGraphicFramePr>
        <p:xfrm>
          <a:off x="6096000" y="3657600"/>
          <a:ext cx="2521799" cy="217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9" name="Equation" r:id="rId6" imgW="457200" imgH="393480" progId="Equation.DSMT4">
                  <p:embed/>
                </p:oleObj>
              </mc:Choice>
              <mc:Fallback>
                <p:oleObj name="Equation" r:id="rId6" imgW="457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6000" y="3657600"/>
                        <a:ext cx="2521799" cy="2171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6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So…..You think you can solve?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Class Objective</a:t>
            </a:r>
          </a:p>
          <a:p>
            <a:pPr marL="0" indent="0">
              <a:buNone/>
            </a:pPr>
            <a:r>
              <a:rPr lang="en-US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Students will solve equations using algebraic methods and check their answers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Solve the equation, explaining each step: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4(x – 9) + 8 = -13x + 24 – 9x </a:t>
            </a:r>
          </a:p>
          <a:p>
            <a:r>
              <a:rPr lang="en-US" b="1" dirty="0" err="1" smtClean="0">
                <a:solidFill>
                  <a:srgbClr val="C00000"/>
                </a:solidFill>
              </a:rPr>
              <a:t>HWSheet</a:t>
            </a:r>
            <a:r>
              <a:rPr lang="en-US" b="1" dirty="0" smtClean="0">
                <a:solidFill>
                  <a:srgbClr val="C00000"/>
                </a:solidFill>
              </a:rPr>
              <a:t> #1 – Chapter 2.1 Solving – Due FRIDAY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dstarbu\AppData\Local\Microsoft\Windows\Temporary Internet Files\Content.IE5\G8ERFW2T\MC90013934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6356"/>
            <a:ext cx="1692641" cy="119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starbu\AppData\Local\Microsoft\Windows\Temporary Internet Files\Content.IE5\OMC3L225\MC90028110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43000"/>
            <a:ext cx="1196986" cy="112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5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starbu\AppData\Local\Microsoft\Windows\Temporary Internet Files\Content.IE5\T64TDZY3\decision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2420" y="3886200"/>
            <a:ext cx="3731579" cy="297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295400"/>
            <a:ext cx="8915399" cy="5181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345/ #33-70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Starter – Complete Pg. 346/ #71-90; 	348/Practice #1-6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Simplifying Complex Fractions – Pg. 356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Pg. 356/Practice #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1-4</a:t>
            </a:r>
          </a:p>
          <a:p>
            <a:r>
              <a:rPr lang="en-US" b="1" dirty="0">
                <a:solidFill>
                  <a:srgbClr val="C00000"/>
                </a:solidFill>
              </a:rPr>
              <a:t>HW: Pg. 360/#1-50 Due </a:t>
            </a:r>
            <a:r>
              <a:rPr lang="en-US" b="1" dirty="0" smtClean="0">
                <a:solidFill>
                  <a:srgbClr val="C00000"/>
                </a:solidFill>
              </a:rPr>
              <a:t>Wednesday</a:t>
            </a:r>
            <a:endParaRPr lang="en-US" b="1" dirty="0">
              <a:solidFill>
                <a:srgbClr val="C00000"/>
              </a:solidFill>
            </a:endParaRPr>
          </a:p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1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dstarbu\AppData\Local\Microsoft\Windows\Temporary Internet Files\Content.IE5\ZZ3834D9\solve-by-factor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743710"/>
            <a:ext cx="3733800" cy="311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dstarbu\AppData\Local\Microsoft\Windows\Temporary Internet Files\Content.IE5\T64TDZY3\2.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21" y="2146571"/>
            <a:ext cx="361420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62" y="1447800"/>
            <a:ext cx="8453437" cy="5029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Make Up Work DUE TODAY – 3 pm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377/ #1-52 </a:t>
            </a:r>
            <a:r>
              <a:rPr lang="en-US" b="1" dirty="0" smtClean="0">
                <a:solidFill>
                  <a:srgbClr val="C00000"/>
                </a:solidFill>
              </a:rPr>
              <a:t>DUE TUESDAY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0E3E16"/>
                </a:solidFill>
              </a:rPr>
              <a:t>Test Chapter 6 - WEDNESDAY</a:t>
            </a:r>
            <a:endParaRPr lang="en-US" b="1" dirty="0">
              <a:solidFill>
                <a:srgbClr val="0E3E16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HW: Pg. 388/ #23-34</a:t>
            </a:r>
          </a:p>
          <a:p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364" name="Picture 4" descr="C:\Users\dstarbu\AppData\Local\Microsoft\Windows\Temporary Internet Files\Content.IE5\ZZ3834D9\bi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dstarbu\AppData\Local\Microsoft\Windows\Temporary Internet Files\Content.IE5\ZZ3834D9\bi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dstarbu\AppData\Local\Microsoft\Windows\Temporary Internet Files\Content.IE5\ZZ3834D9\bi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424237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1078" y="1752600"/>
            <a:ext cx="8860278" cy="4800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Pg. 377/ #1-52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TEST Chapter 6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WEDNESDAY Rational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Functions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CW: Pg. 387/ #1-18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403/ #1-44 EVENS, 77-84 ALL DUE FRIDAY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dstarbu\AppData\Local\Microsoft\Windows\Temporary Internet Files\Content.IE5\T64TDZY3\decision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0" y="4191001"/>
            <a:ext cx="3731579" cy="297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59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143000"/>
            <a:ext cx="5181600" cy="3779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TWEET 4Me!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b="1" dirty="0" smtClean="0"/>
              <a:t>#U2Request – 1 Song at a Time</a:t>
            </a:r>
          </a:p>
          <a:p>
            <a:r>
              <a:rPr lang="en-US" dirty="0" smtClean="0"/>
              <a:t>Lady With The Spinning Head #</a:t>
            </a:r>
            <a:r>
              <a:rPr lang="en-US" dirty="0" err="1" smtClean="0"/>
              <a:t>ShowOpener</a:t>
            </a:r>
            <a:endParaRPr lang="en-US" dirty="0" smtClean="0"/>
          </a:p>
          <a:p>
            <a:r>
              <a:rPr lang="en-US" dirty="0" smtClean="0"/>
              <a:t>Desert of Our Love</a:t>
            </a:r>
          </a:p>
          <a:p>
            <a:r>
              <a:rPr lang="en-US" dirty="0" err="1" smtClean="0"/>
              <a:t>AnCatDubh</a:t>
            </a:r>
            <a:endParaRPr lang="en-US" dirty="0" smtClean="0"/>
          </a:p>
          <a:p>
            <a:r>
              <a:rPr lang="en-US" dirty="0" smtClean="0"/>
              <a:t>Big </a:t>
            </a:r>
            <a:r>
              <a:rPr lang="en-US" dirty="0"/>
              <a:t>G</a:t>
            </a:r>
            <a:r>
              <a:rPr lang="en-US" dirty="0" smtClean="0"/>
              <a:t>irls Are Best</a:t>
            </a:r>
          </a:p>
          <a:p>
            <a:r>
              <a:rPr lang="en-US" dirty="0" smtClean="0"/>
              <a:t>Gloria</a:t>
            </a:r>
          </a:p>
          <a:p>
            <a:r>
              <a:rPr lang="en-US" dirty="0" smtClean="0"/>
              <a:t>Running To Stand Still #</a:t>
            </a:r>
            <a:r>
              <a:rPr lang="en-US" dirty="0" err="1" smtClean="0"/>
              <a:t>GoEdge</a:t>
            </a:r>
            <a:endParaRPr lang="en-US" dirty="0" smtClean="0"/>
          </a:p>
          <a:p>
            <a:r>
              <a:rPr lang="en-US" dirty="0" smtClean="0"/>
              <a:t>#</a:t>
            </a:r>
            <a:r>
              <a:rPr lang="en-US" dirty="0" err="1" smtClean="0"/>
              <a:t>ForMyTeacher</a:t>
            </a:r>
            <a:r>
              <a:rPr lang="en-US" dirty="0" smtClean="0"/>
              <a:t> @danastar78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HW: Pg. 403/ #1-44 EVENS, 77-84 ALL DUE </a:t>
            </a:r>
            <a:r>
              <a:rPr lang="en-US" b="1" dirty="0" smtClean="0">
                <a:solidFill>
                  <a:srgbClr val="C00000"/>
                </a:solidFill>
              </a:rPr>
              <a:t>TUESDAY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dirty="0" smtClean="0"/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002060"/>
                </a:solidFill>
              </a:rPr>
              <a:t>Students will evaluate and simplify RADICAL EXPRESSIONS and EQUATIONS</a:t>
            </a:r>
          </a:p>
          <a:p>
            <a:r>
              <a:rPr lang="en-US" dirty="0" smtClean="0"/>
              <a:t>Simplifying RADICALS</a:t>
            </a:r>
          </a:p>
          <a:p>
            <a:r>
              <a:rPr lang="en-US" dirty="0" smtClean="0"/>
              <a:t>RADICALS and RATIONAL Exponents</a:t>
            </a:r>
          </a:p>
          <a:p>
            <a:r>
              <a:rPr lang="en-US" dirty="0" smtClean="0"/>
              <a:t>CW: Pg. 410, 416/ #1-34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417/#35-85, 88, 90, 82 DUE FRIDAY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31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HW: Pg. 432/ #1-30 ALL, 32-74 EVENS 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Copy the CLASS OBJECTIVE in the CW Section of your Binder:</a:t>
            </a:r>
          </a:p>
          <a:p>
            <a:pPr marL="0" indent="0" algn="ctr">
              <a:buNone/>
            </a:pPr>
            <a:r>
              <a:rPr lang="en-US" b="1" dirty="0" smtClean="0">
                <a:latin typeface="Aharoni" pitchFamily="2" charset="-79"/>
                <a:cs typeface="Aharoni" pitchFamily="2" charset="-79"/>
              </a:rPr>
              <a:t>Students will simplify equations and expressions with RATIONAL EXPONENTS</a:t>
            </a:r>
          </a:p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Rational (Fractional) Exponents: Pg. 419</a:t>
            </a:r>
          </a:p>
          <a:p>
            <a:pPr lvl="1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CW: Pg. 424/ #1-54 ODD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NOTES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424/#2-98 EVENS Due FRIDAY</a:t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8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 055</a:t>
            </a:r>
            <a:endParaRPr lang="en-US" dirty="0"/>
          </a:p>
        </p:txBody>
      </p:sp>
      <p:pic>
        <p:nvPicPr>
          <p:cNvPr id="16387" name="Picture 3" descr="C:\Users\dstarbu\AppData\Local\Microsoft\Windows\Temporary Internet Files\Content.IE5\0YUTN8BJ\2011-06-19-cube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114800"/>
            <a:ext cx="5022427" cy="297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7" y="1219200"/>
            <a:ext cx="8905673" cy="54102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432/ #1-30 ALL, 32-74 EVENS 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Simplifying Radical Expressions and Equations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Perfect SQUARES and CUBES: Pg. 428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CW: Pg. 426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CW: Pg. 433/#31-59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</a:t>
            </a:r>
            <a:r>
              <a:rPr lang="en-US" b="1" dirty="0">
                <a:solidFill>
                  <a:srgbClr val="C00000"/>
                </a:solidFill>
              </a:rPr>
              <a:t>: Pg. 424/#2-98 EVENS Due </a:t>
            </a:r>
            <a:r>
              <a:rPr lang="en-US" b="1" dirty="0" smtClean="0">
                <a:solidFill>
                  <a:srgbClr val="C00000"/>
                </a:solidFill>
              </a:rPr>
              <a:t>FRIDAY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5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Simplify the Following: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136797"/>
              </p:ext>
            </p:extLst>
          </p:nvPr>
        </p:nvGraphicFramePr>
        <p:xfrm>
          <a:off x="457200" y="1676400"/>
          <a:ext cx="8325852" cy="1425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3" name="Equation" r:id="rId3" imgW="2819160" imgH="482400" progId="Equation.DSMT4">
                  <p:embed/>
                </p:oleObj>
              </mc:Choice>
              <mc:Fallback>
                <p:oleObj name="Equation" r:id="rId3" imgW="28191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1676400"/>
                        <a:ext cx="8325852" cy="1425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705235"/>
              </p:ext>
            </p:extLst>
          </p:nvPr>
        </p:nvGraphicFramePr>
        <p:xfrm>
          <a:off x="444137" y="3587750"/>
          <a:ext cx="8212727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4" name="Equation" r:id="rId5" imgW="3009600" imgH="444240" progId="Equation.DSMT4">
                  <p:embed/>
                </p:oleObj>
              </mc:Choice>
              <mc:Fallback>
                <p:oleObj name="Equation" r:id="rId5" imgW="30096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137" y="3587750"/>
                        <a:ext cx="8212727" cy="1212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814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6391" name="Picture 7" descr="C:\Users\dstarbu\AppData\Local\Microsoft\Windows\Temporary Internet Files\Content.IE5\ZZ3834D9\thinkingman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667000"/>
            <a:ext cx="2094996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102777"/>
              </p:ext>
            </p:extLst>
          </p:nvPr>
        </p:nvGraphicFramePr>
        <p:xfrm>
          <a:off x="381000" y="5715000"/>
          <a:ext cx="8534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5" name="Equation" r:id="rId8" imgW="3377880" imgH="241200" progId="Equation.DSMT4">
                  <p:embed/>
                </p:oleObj>
              </mc:Choice>
              <mc:Fallback>
                <p:oleObj name="Equation" r:id="rId8" imgW="33778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000" y="5715000"/>
                        <a:ext cx="8534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10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dstarbu\AppData\Local\Microsoft\Windows\Temporary Internet Files\Content.IE5\PU13Y89I\thinking-cap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05289"/>
            <a:ext cx="2438400" cy="282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438/#2-76-EVENS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34411B"/>
                </a:solidFill>
              </a:rPr>
              <a:t>Copy the CLASS OBJECTIVE:</a:t>
            </a:r>
          </a:p>
          <a:p>
            <a:pPr marL="0" indent="0" algn="ctr">
              <a:buNone/>
            </a:pPr>
            <a:r>
              <a:rPr lang="en-US" b="1" dirty="0" smtClean="0"/>
              <a:t>Students will SIMPLIFY and SOLVE radical expressions using the rules of EXPONENTS and RADICALS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34411B"/>
                </a:solidFill>
              </a:rPr>
              <a:t>Adding, Subtracting, Multiplying Radicals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CW: Pg. 434/ Practice and Examples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CW: Pg. 438/#1-13 – ODD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445/#1-54 Due FRIDAY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TEST FRIDAY – Chapter 7</a:t>
            </a:r>
          </a:p>
          <a:p>
            <a:endParaRPr lang="en-US" b="1" dirty="0" smtClean="0">
              <a:solidFill>
                <a:srgbClr val="34411B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34411B"/>
              </a:solidFill>
            </a:endParaRPr>
          </a:p>
          <a:p>
            <a:endParaRPr lang="en-US" b="1" dirty="0">
              <a:solidFill>
                <a:srgbClr val="3441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74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MAT-055</a:t>
            </a:r>
            <a:endParaRPr lang="en-US" dirty="0"/>
          </a:p>
        </p:txBody>
      </p:sp>
      <p:pic>
        <p:nvPicPr>
          <p:cNvPr id="6" name="Picture 3" descr="C:\Users\dstarbu\AppData\Local\Microsoft\Windows\Temporary Internet Files\Content.IE5\PU13Y89I\thinking-cap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896" y="4142641"/>
            <a:ext cx="2316504" cy="268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HW DUE: </a:t>
            </a:r>
            <a:r>
              <a:rPr lang="en-US" b="1" dirty="0">
                <a:solidFill>
                  <a:srgbClr val="C00000"/>
                </a:solidFill>
              </a:rPr>
              <a:t>Pg. 424/#2-98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34411B"/>
                </a:solidFill>
              </a:rPr>
              <a:t>Rationalizing Denominators</a:t>
            </a:r>
          </a:p>
          <a:p>
            <a:r>
              <a:rPr lang="en-US" b="1" dirty="0" smtClean="0">
                <a:solidFill>
                  <a:srgbClr val="34411B"/>
                </a:solidFill>
              </a:rPr>
              <a:t>PYTHAGOREAN Theorem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HW: Pg. 438/#2-76-EVENS Due TUESDAY</a:t>
            </a:r>
          </a:p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Chapter 7 TEST FRIDAY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18437" name="Picture 5" descr="C:\Users\dstarbu\AppData\Local\Microsoft\Windows\Temporary Internet Files\Content.IE5\0YUTN8BJ\pic-pythagorasT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838200"/>
            <a:ext cx="19050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03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37856</TotalTime>
  <Words>4603</Words>
  <Application>Microsoft Office PowerPoint</Application>
  <PresentationFormat>On-screen Show (4:3)</PresentationFormat>
  <Paragraphs>719</Paragraphs>
  <Slides>102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102</vt:i4>
      </vt:variant>
    </vt:vector>
  </HeadingPairs>
  <TitlesOfParts>
    <vt:vector size="105" baseType="lpstr">
      <vt:lpstr>Office Theme</vt:lpstr>
      <vt:lpstr>Equation</vt:lpstr>
      <vt:lpstr>MathType 6.0 Equation</vt:lpstr>
      <vt:lpstr>Welcome! Math 055 – CE Intermediate Algebra Ms. Starbuck   </vt:lpstr>
      <vt:lpstr>Course Requirements</vt:lpstr>
      <vt:lpstr>Group Expectations</vt:lpstr>
      <vt:lpstr>HW and Binder Due Dates</vt:lpstr>
      <vt:lpstr>How to set up your assignment heading </vt:lpstr>
      <vt:lpstr>The daily Course objective</vt:lpstr>
      <vt:lpstr>Let’s GO! </vt:lpstr>
      <vt:lpstr>MAT 055</vt:lpstr>
      <vt:lpstr>So…..You think you can solve?</vt:lpstr>
      <vt:lpstr>Tuesday September 2 - All Classes</vt:lpstr>
      <vt:lpstr>MAT 055 </vt:lpstr>
      <vt:lpstr>MAT 055 </vt:lpstr>
      <vt:lpstr>MAT 055</vt:lpstr>
      <vt:lpstr>MAT-055</vt:lpstr>
      <vt:lpstr>Chapter 2.6!</vt:lpstr>
      <vt:lpstr>MAT-055</vt:lpstr>
      <vt:lpstr>MAT-055</vt:lpstr>
      <vt:lpstr>MAT-055</vt:lpstr>
      <vt:lpstr>MAT 055</vt:lpstr>
      <vt:lpstr>MAT 055</vt:lpstr>
      <vt:lpstr>MAT-055</vt:lpstr>
      <vt:lpstr>MAT-055</vt:lpstr>
      <vt:lpstr>MAT-055</vt:lpstr>
      <vt:lpstr>MAT – 055 </vt:lpstr>
      <vt:lpstr>MAT - 055</vt:lpstr>
      <vt:lpstr>MAT-055 </vt:lpstr>
      <vt:lpstr>MAT-055</vt:lpstr>
      <vt:lpstr>Graph the functions….. </vt:lpstr>
      <vt:lpstr>MAT 055</vt:lpstr>
      <vt:lpstr>Using your function: </vt:lpstr>
      <vt:lpstr>MAT-055</vt:lpstr>
      <vt:lpstr>MAT 055</vt:lpstr>
      <vt:lpstr>MAT 055</vt:lpstr>
      <vt:lpstr>EXIT</vt:lpstr>
      <vt:lpstr>MAT 055</vt:lpstr>
      <vt:lpstr>MAT 055 – POP Quiz </vt:lpstr>
      <vt:lpstr>MAT-055</vt:lpstr>
      <vt:lpstr> MAT - 055</vt:lpstr>
      <vt:lpstr>MAT-055</vt:lpstr>
      <vt:lpstr>MAT - 055</vt:lpstr>
      <vt:lpstr>Find a PARALLEL equation and a PERPENDICULAR equation for each function:</vt:lpstr>
      <vt:lpstr>MAT - 055</vt:lpstr>
      <vt:lpstr>MAT-055</vt:lpstr>
      <vt:lpstr>MAT - 055</vt:lpstr>
      <vt:lpstr>MAT-055</vt:lpstr>
      <vt:lpstr>MAT-055</vt:lpstr>
      <vt:lpstr>MAT-055 </vt:lpstr>
      <vt:lpstr>Elimination</vt:lpstr>
      <vt:lpstr>MAT-055</vt:lpstr>
      <vt:lpstr>Equation – Go – Round!</vt:lpstr>
      <vt:lpstr>MAT-055</vt:lpstr>
      <vt:lpstr>Spaghetti Dinner……</vt:lpstr>
      <vt:lpstr>MAT-055</vt:lpstr>
      <vt:lpstr>MAT-055</vt:lpstr>
      <vt:lpstr>MAT 055</vt:lpstr>
      <vt:lpstr>MAT 055</vt:lpstr>
      <vt:lpstr>MAT-055</vt:lpstr>
      <vt:lpstr>MAT-055 </vt:lpstr>
      <vt:lpstr>MAT-055 </vt:lpstr>
      <vt:lpstr>MAT-055</vt:lpstr>
      <vt:lpstr>MAT-055</vt:lpstr>
      <vt:lpstr>MAT-055</vt:lpstr>
      <vt:lpstr>MAT-055</vt:lpstr>
      <vt:lpstr>MAT-055 </vt:lpstr>
      <vt:lpstr>EXIT </vt:lpstr>
      <vt:lpstr>MAT-055</vt:lpstr>
      <vt:lpstr>Calculating with Scientific Notation</vt:lpstr>
      <vt:lpstr>MAT-055 </vt:lpstr>
      <vt:lpstr>MAT 055 </vt:lpstr>
      <vt:lpstr>MAT-055</vt:lpstr>
      <vt:lpstr>MAT-055</vt:lpstr>
      <vt:lpstr>MAT-055</vt:lpstr>
      <vt:lpstr>MAT - 055</vt:lpstr>
      <vt:lpstr>MAT-055</vt:lpstr>
      <vt:lpstr>MAT-055</vt:lpstr>
      <vt:lpstr>MAT-055 </vt:lpstr>
      <vt:lpstr>MAT-055</vt:lpstr>
      <vt:lpstr>MAT-055</vt:lpstr>
      <vt:lpstr>MAT-055</vt:lpstr>
      <vt:lpstr>MAT-055</vt:lpstr>
      <vt:lpstr>MAT 055</vt:lpstr>
      <vt:lpstr>MAT 055 </vt:lpstr>
      <vt:lpstr>MAT 055</vt:lpstr>
      <vt:lpstr>MAT 055</vt:lpstr>
      <vt:lpstr>MAT 055</vt:lpstr>
      <vt:lpstr>MAT 055</vt:lpstr>
      <vt:lpstr>MAT 055</vt:lpstr>
      <vt:lpstr>Happy St. Patrick’s Day</vt:lpstr>
      <vt:lpstr>MAT 055</vt:lpstr>
      <vt:lpstr>MAT 055</vt:lpstr>
      <vt:lpstr>MAT 055</vt:lpstr>
      <vt:lpstr>MAT 055</vt:lpstr>
      <vt:lpstr>TWEET 4Me!</vt:lpstr>
      <vt:lpstr>MAT055</vt:lpstr>
      <vt:lpstr>MAT 055 </vt:lpstr>
      <vt:lpstr>MAT 055</vt:lpstr>
      <vt:lpstr>Simplify the Following:</vt:lpstr>
      <vt:lpstr>MAT-055</vt:lpstr>
      <vt:lpstr>MAT-055</vt:lpstr>
      <vt:lpstr>Chapter 7 Test Today</vt:lpstr>
      <vt:lpstr>MAT 055</vt:lpstr>
      <vt:lpstr>Solving Quadratics</vt:lpstr>
    </vt:vector>
  </TitlesOfParts>
  <Company>Denver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 Concurrent Enrollment</dc:title>
  <dc:creator>Starbuck, Dana</dc:creator>
  <cp:lastModifiedBy>Starbuck, Dana</cp:lastModifiedBy>
  <cp:revision>354</cp:revision>
  <cp:lastPrinted>2015-01-20T22:05:11Z</cp:lastPrinted>
  <dcterms:created xsi:type="dcterms:W3CDTF">2014-08-22T20:18:32Z</dcterms:created>
  <dcterms:modified xsi:type="dcterms:W3CDTF">2015-05-07T22:16:13Z</dcterms:modified>
</cp:coreProperties>
</file>